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3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453" r:id="rId3"/>
    <p:sldId id="455" r:id="rId4"/>
    <p:sldId id="457" r:id="rId5"/>
    <p:sldId id="456" r:id="rId6"/>
    <p:sldId id="445" r:id="rId7"/>
    <p:sldId id="444" r:id="rId8"/>
    <p:sldId id="446" r:id="rId9"/>
    <p:sldId id="447" r:id="rId10"/>
    <p:sldId id="443" r:id="rId11"/>
    <p:sldId id="451" r:id="rId12"/>
    <p:sldId id="454" r:id="rId13"/>
    <p:sldId id="424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5CF063D-1B67-B646-BDB3-054F905F6600}">
          <p14:sldIdLst>
            <p14:sldId id="256"/>
            <p14:sldId id="453"/>
            <p14:sldId id="455"/>
            <p14:sldId id="457"/>
            <p14:sldId id="456"/>
            <p14:sldId id="445"/>
            <p14:sldId id="444"/>
            <p14:sldId id="446"/>
            <p14:sldId id="447"/>
            <p14:sldId id="443"/>
            <p14:sldId id="451"/>
            <p14:sldId id="454"/>
            <p14:sldId id="424"/>
          </p14:sldIdLst>
        </p14:section>
        <p14:section name="文本信息挖掘" id="{1DDD8D60-C62D-0A4D-B507-BFB4878DFBF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8FC"/>
    <a:srgbClr val="6E2465"/>
    <a:srgbClr val="C13228"/>
    <a:srgbClr val="F5D4ED"/>
    <a:srgbClr val="EAD8CB"/>
    <a:srgbClr val="9E5A9A"/>
    <a:srgbClr val="9B261E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34"/>
    <p:restoredTop sz="94082"/>
  </p:normalViewPr>
  <p:slideViewPr>
    <p:cSldViewPr snapToGrid="0" snapToObjects="1">
      <p:cViewPr varScale="1">
        <p:scale>
          <a:sx n="100" d="100"/>
          <a:sy n="100" d="100"/>
        </p:scale>
        <p:origin x="176" y="6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svg>
</file>

<file path=ppt/media/image20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C5D53-AC6C-BC4E-8B47-D471CD62C38F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A0854D-CB69-F442-8427-A3D7B698C8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6524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老师们下午好：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我是2016级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专业的学生，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吴铭英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。我的毕业论文选题是</a:t>
            </a:r>
            <a:r>
              <a:rPr kumimoji="1"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学习词典中成语例句的用途分类与提取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本论文是在俞敬松老师的指导下完成的。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21047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0945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80063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25656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7453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812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8405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0248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5267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9124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3855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20171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9285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27CC56-6FE6-5D46-9102-AE2C8887FF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6897EF-1772-954C-ABE5-107B4EFB29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8917D0-309B-0E44-B591-2E83AF0D4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16319E-A433-1242-A41B-C129CA540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CF0DFD-2D70-E549-BBE8-0C2759501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4291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E9C3D1-9A3D-CB44-B237-F7F6FD8DC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915A58-B480-FA4F-AE8B-94CC51162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39E37E-FAFB-C441-8B8C-1169757EA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CF547E-BD62-B04B-B4DD-AE9B92019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D757DA-7A04-CE46-853B-039AA567A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3879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6325D8-ED91-0F41-AEE8-245E849B0E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A8030FD-1A40-8D42-8E77-DE7A47130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0B2F95-B0C8-9042-AC17-A0BB4DD28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335354-C282-0D4C-9DD7-EFF5B4899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C48B85-256F-6B47-820E-7675CF7DF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509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49AA7-14EE-4B4A-934B-31D59C64D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10658F-6424-A94C-965E-3F6054570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59719A-46B7-3B47-8B0B-0ED4179DA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BCCBFE-0B4C-474E-A0C5-1ADB310E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614836-7548-7145-B635-6FA351ED4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1102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AF38F8-B115-1A4C-AB42-FC9CB9C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FF2253-F872-AF47-8306-F477C6DB0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11A06E-F88A-2946-A2A9-0D42DEABF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98AE03-BE13-9742-BE6C-900682B0D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8BEE6E-6892-5F4A-BF1B-082A44CBC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633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4AF390-316D-7249-BA94-82F8255CC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A20B4F-AFDB-F84F-A48D-332147F6A8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8B9219-EC51-EB47-8CED-A9A301036D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7E0926-310A-D142-8982-0F8775FBB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2B9E82-69C7-AD48-A5F8-4F78D0510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38EBE7-378B-DE47-9BF9-F0D2EA44D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8083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320F79-5D73-1348-8190-1D47A8812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BF55B5-E4F9-F14B-9622-649A7F7D0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CA4ADB-8F5F-9542-B1D0-08ABF2607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9DC0DA-15DB-454C-911B-FF49AC3351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6474025-877A-134F-A8CE-0C9076C2BD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A990AA3-AE73-5540-8BFB-10147822E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0803EE0-A8B1-384D-82EE-05BC53BA7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6A391E8-D5B3-5F48-AB00-CACBB71D2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8527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34034B-AE17-5C4B-B5E8-499BD4D01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84B7EC-88F0-4743-877C-6D558A10F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789FAE2-5548-9E40-B436-94EEED282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E9B34F3-4BF4-D14D-A8FC-AF250D34F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6138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D605115-8972-E04E-BC39-C64100F6B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EBC8D52-CAA5-5047-B683-59E370116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4D87B4-10E3-3240-99E4-1CD2616DA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4917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6B2367-5482-3C46-A6E1-75CC64CD1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4D1EB9-23BD-1543-A41C-CFD597AAD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1D3CEE-F64D-B949-8167-B1AE9E1C63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38BD5CC-2051-0F4D-9212-83FE02CED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68DCB7-5D4F-A04C-83DB-CA8BDA6F7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86C260-C9A4-8B40-A0C0-428E9F119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1104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49100A-EB47-B242-A9AE-06719A791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B657F20-902F-D848-B77B-08E0360F12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162B52-8D9A-7544-AC92-6690C39B56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C644BC6-63E3-1D44-A17C-CD0F10B48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582485-EB76-594C-A2DC-BE1DE5E7A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B6AADC5-1FEE-EF47-A539-E92EC8C41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2854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25AA067-1FA7-9A4B-A5AC-4E4B805D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15CB8F-9B14-F541-B259-D23B6D7A7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15B139-A07E-5B49-A7B1-524B8BE402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4C8D1-2A25-754F-84F3-059C8CFEEC8D}" type="datetimeFigureOut">
              <a:rPr kumimoji="1" lang="zh-CN" altLang="en-US" smtClean="0"/>
              <a:t>2021/11/8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26EBA5-3A44-5346-A2EA-F36157291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C82821-26DF-E049-8375-79F62CF4E7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314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11" Type="http://schemas.openxmlformats.org/officeDocument/2006/relationships/image" Target="../media/image18.JPG"/><Relationship Id="rId5" Type="http://schemas.openxmlformats.org/officeDocument/2006/relationships/diagramQuickStyle" Target="../diagrams/quickStyle8.xml"/><Relationship Id="rId10" Type="http://schemas.openxmlformats.org/officeDocument/2006/relationships/image" Target="../media/image17.png"/><Relationship Id="rId4" Type="http://schemas.openxmlformats.org/officeDocument/2006/relationships/diagramLayout" Target="../diagrams/layout8.xml"/><Relationship Id="rId9" Type="http://schemas.openxmlformats.org/officeDocument/2006/relationships/image" Target="../media/image13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11" Type="http://schemas.openxmlformats.org/officeDocument/2006/relationships/image" Target="../media/image19.png"/><Relationship Id="rId5" Type="http://schemas.openxmlformats.org/officeDocument/2006/relationships/diagramQuickStyle" Target="../diagrams/quickStyle9.xml"/><Relationship Id="rId10" Type="http://schemas.openxmlformats.org/officeDocument/2006/relationships/image" Target="../media/image18.JPG"/><Relationship Id="rId4" Type="http://schemas.openxmlformats.org/officeDocument/2006/relationships/diagramLayout" Target="../diagrams/layout9.xml"/><Relationship Id="rId9" Type="http://schemas.openxmlformats.org/officeDocument/2006/relationships/image" Target="../media/image13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Relationship Id="rId9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9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8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10" Type="http://schemas.microsoft.com/office/2007/relationships/hdphoto" Target="../media/hdphoto1.wdp"/><Relationship Id="rId4" Type="http://schemas.openxmlformats.org/officeDocument/2006/relationships/diagramLayout" Target="../diagrams/layout5.xml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10" Type="http://schemas.openxmlformats.org/officeDocument/2006/relationships/image" Target="../media/image16.png"/><Relationship Id="rId4" Type="http://schemas.openxmlformats.org/officeDocument/2006/relationships/diagramLayout" Target="../diagrams/layout7.xml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F5DF6573-DDAF-404E-B54B-F05C4A94A612}"/>
              </a:ext>
            </a:extLst>
          </p:cNvPr>
          <p:cNvSpPr/>
          <p:nvPr/>
        </p:nvSpPr>
        <p:spPr>
          <a:xfrm>
            <a:off x="0" y="1697818"/>
            <a:ext cx="12192000" cy="3128963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latin typeface="SimSun" panose="02010600030101010101" pitchFamily="2" charset="-122"/>
                <a:ea typeface="SimSun" panose="02010600030101010101" pitchFamily="2" charset="-122"/>
              </a:rPr>
              <a:t>Python</a:t>
            </a:r>
            <a:r>
              <a:rPr kumimoji="1" lang="zh-CN" altLang="en-US" sz="4000" dirty="0">
                <a:latin typeface="SimSun" panose="02010600030101010101" pitchFamily="2" charset="-122"/>
                <a:ea typeface="SimSun" panose="02010600030101010101" pitchFamily="2" charset="-122"/>
              </a:rPr>
              <a:t>第三课</a:t>
            </a:r>
            <a:r>
              <a:rPr kumimoji="1" lang="en-US" altLang="zh-CN" sz="4000" dirty="0">
                <a:latin typeface="SimSun" panose="02010600030101010101" pitchFamily="2" charset="-122"/>
                <a:ea typeface="SimSun" panose="02010600030101010101" pitchFamily="2" charset="-122"/>
              </a:rPr>
              <a:t>——</a:t>
            </a:r>
            <a:r>
              <a:rPr kumimoji="1" lang="zh-CN" altLang="en-US" sz="4000" dirty="0">
                <a:latin typeface="SimSun" panose="02010600030101010101" pitchFamily="2" charset="-122"/>
                <a:ea typeface="SimSun" panose="02010600030101010101" pitchFamily="2" charset="-122"/>
              </a:rPr>
              <a:t>基本结构（顺序）</a:t>
            </a:r>
          </a:p>
        </p:txBody>
      </p:sp>
      <p:pic>
        <p:nvPicPr>
          <p:cNvPr id="8" name="图形 7" descr="学位帽">
            <a:extLst>
              <a:ext uri="{FF2B5EF4-FFF2-40B4-BE49-F238E27FC236}">
                <a16:creationId xmlns:a16="http://schemas.microsoft.com/office/drawing/2014/main" id="{02BCCFD4-3AD4-624F-A75D-6061BF0679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25220" y="4219694"/>
            <a:ext cx="579120" cy="57912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CE5E7EB-7823-5440-8B17-1D6ACC314478}"/>
              </a:ext>
            </a:extLst>
          </p:cNvPr>
          <p:cNvSpPr txBox="1"/>
          <p:nvPr/>
        </p:nvSpPr>
        <p:spPr>
          <a:xfrm>
            <a:off x="4104340" y="432458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授课人</a:t>
            </a:r>
            <a:r>
              <a:rPr kumimoji="1" lang="en-US" altLang="zh-CN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kumimoji="1" lang="zh-CN" altLang="en-US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吴铭英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BD6A2F-38EB-A943-84B0-AEB4F1062A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46660"/>
            <a:ext cx="5822525" cy="151829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04CA808-D950-044B-AB5E-4A9623D7F66F}"/>
              </a:ext>
            </a:extLst>
          </p:cNvPr>
          <p:cNvSpPr txBox="1"/>
          <p:nvPr/>
        </p:nvSpPr>
        <p:spPr>
          <a:xfrm>
            <a:off x="6988365" y="432651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时间</a:t>
            </a:r>
            <a:r>
              <a:rPr kumimoji="1" lang="en-US" altLang="zh-CN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2021</a:t>
            </a:r>
            <a:r>
              <a:rPr kumimoji="1" lang="zh-CN" altLang="en-US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年</a:t>
            </a:r>
            <a:r>
              <a:rPr kumimoji="1" lang="en-US" altLang="zh-CN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11</a:t>
            </a:r>
            <a:r>
              <a:rPr kumimoji="1" lang="zh-CN" altLang="en-US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月</a:t>
            </a:r>
            <a:endParaRPr kumimoji="1" lang="zh-CN" altLang="en-US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3" name="图形 2" descr="日历">
            <a:extLst>
              <a:ext uri="{FF2B5EF4-FFF2-40B4-BE49-F238E27FC236}">
                <a16:creationId xmlns:a16="http://schemas.microsoft.com/office/drawing/2014/main" id="{6C89ADCF-7ABA-1244-B054-57BB9B08D2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7169" y="4219694"/>
            <a:ext cx="579120" cy="57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154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3546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练习</a:t>
            </a:r>
            <a:r>
              <a:rPr kumimoji="1" lang="en-US" altLang="zh-CN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1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691099" y="1319209"/>
            <a:ext cx="10336070" cy="80254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558558" y="906850"/>
            <a:ext cx="5074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输入圆的半径计算周长和面积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9C5C4F6A-735D-F846-B44B-589C3568A199}"/>
                  </a:ext>
                </a:extLst>
              </p:cNvPr>
              <p:cNvSpPr txBox="1"/>
              <p:nvPr/>
            </p:nvSpPr>
            <p:spPr>
              <a:xfrm>
                <a:off x="1736517" y="1514681"/>
                <a:ext cx="6898512" cy="4247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/>
                  <a:t>【</a:t>
                </a:r>
                <a:r>
                  <a:rPr lang="zh-CN" altLang="en-US" b="1" dirty="0"/>
                  <a:t>问题分析</a:t>
                </a:r>
                <a:r>
                  <a:rPr lang="en-US" altLang="zh-CN" b="1" dirty="0"/>
                  <a:t>】</a:t>
                </a:r>
              </a:p>
              <a:p>
                <a:r>
                  <a:rPr lang="zh-CN" altLang="en-US" dirty="0"/>
                  <a:t>根据圆的半径</a:t>
                </a:r>
                <a:r>
                  <a:rPr lang="en-US" altLang="zh-CN" dirty="0"/>
                  <a:t>Radius</a:t>
                </a:r>
                <a:r>
                  <a:rPr lang="zh-CN" altLang="en-US" dirty="0"/>
                  <a:t>，计算圆的面积</a:t>
                </a:r>
                <a:r>
                  <a:rPr lang="en-US" altLang="zh-CN" dirty="0"/>
                  <a:t>Area</a:t>
                </a:r>
                <a:r>
                  <a:rPr lang="zh-CN" altLang="en-US" dirty="0"/>
                  <a:t>和周长</a:t>
                </a:r>
                <a:r>
                  <a:rPr lang="en-US" altLang="zh-CN" dirty="0"/>
                  <a:t>Perimeter</a:t>
                </a:r>
              </a:p>
              <a:p>
                <a:r>
                  <a:rPr lang="zh-CN" altLang="en-US" dirty="0"/>
                  <a:t>圆的面积：</a:t>
                </a:r>
                <a:r>
                  <a:rPr lang="en-US" altLang="zh-CN" dirty="0"/>
                  <a:t>Area=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CN" altLang="en-US" dirty="0"/>
                  <a:t> </a:t>
                </a:r>
                <a:endParaRPr lang="en-US" altLang="zh-CN" dirty="0"/>
              </a:p>
              <a:p>
                <a:r>
                  <a:rPr lang="zh-CN" altLang="en-US" dirty="0"/>
                  <a:t>周长：</a:t>
                </a:r>
                <a:r>
                  <a:rPr lang="en-US" altLang="zh-CN" dirty="0"/>
                  <a:t>Perimeter=2</a:t>
                </a:r>
                <a:r>
                  <a:rPr lang="en-US" altLang="zh-CN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m:rPr>
                        <m:sty m:val="p"/>
                      </m:rP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br>
                  <a:rPr lang="zh-CN" altLang="en-US" dirty="0"/>
                </a:br>
                <a:br>
                  <a:rPr lang="zh-CN" altLang="en-US" dirty="0"/>
                </a:br>
                <a:r>
                  <a:rPr lang="en-US" altLang="zh-CN" b="1" dirty="0"/>
                  <a:t>【</a:t>
                </a:r>
                <a:r>
                  <a:rPr lang="zh-CN" altLang="en-US" b="1" dirty="0"/>
                  <a:t>算法设计</a:t>
                </a:r>
                <a:r>
                  <a:rPr lang="en-US" altLang="zh-CN" b="1" dirty="0"/>
                  <a:t>】</a:t>
                </a:r>
              </a:p>
              <a:p>
                <a:r>
                  <a:rPr kumimoji="1" lang="zh-CN" altLang="en-US" dirty="0"/>
                  <a:t>输入：半径</a:t>
                </a:r>
                <a:r>
                  <a:rPr kumimoji="1" lang="en-US" altLang="zh-CN" dirty="0"/>
                  <a:t>R</a:t>
                </a:r>
              </a:p>
              <a:p>
                <a:r>
                  <a:rPr kumimoji="1" lang="zh-CN" altLang="en-US" dirty="0"/>
                  <a:t>处理：同上公式</a:t>
                </a:r>
                <a:endParaRPr kumimoji="1" lang="en-US" altLang="zh-CN" dirty="0"/>
              </a:p>
              <a:p>
                <a:endParaRPr kumimoji="1" lang="en-US" altLang="zh-CN" dirty="0"/>
              </a:p>
              <a:p>
                <a:r>
                  <a:rPr lang="en-US" altLang="zh-CN" b="1" dirty="0"/>
                  <a:t>【</a:t>
                </a:r>
                <a:r>
                  <a:rPr lang="zh-CN" altLang="en-US" b="1" dirty="0"/>
                  <a:t>代码填空</a:t>
                </a:r>
                <a:r>
                  <a:rPr lang="en-US" altLang="zh-CN" b="1" dirty="0"/>
                  <a:t>】</a:t>
                </a:r>
              </a:p>
              <a:p>
                <a:endParaRPr lang="en-US" altLang="zh-CN" b="1" dirty="0"/>
              </a:p>
              <a:p>
                <a:endParaRPr lang="en-US" altLang="zh-CN" b="1" dirty="0"/>
              </a:p>
              <a:p>
                <a:endParaRPr kumimoji="1" lang="en-US" altLang="zh-CN" dirty="0"/>
              </a:p>
              <a:p>
                <a:endParaRPr kumimoji="1" lang="en-US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9C5C4F6A-735D-F846-B44B-589C3568A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6517" y="1514681"/>
                <a:ext cx="6898512" cy="4247317"/>
              </a:xfrm>
              <a:prstGeom prst="rect">
                <a:avLst/>
              </a:prstGeom>
              <a:blipFill>
                <a:blip r:embed="rId9"/>
                <a:stretch>
                  <a:fillRect l="-734" t="-5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>
            <a:extLst>
              <a:ext uri="{FF2B5EF4-FFF2-40B4-BE49-F238E27FC236}">
                <a16:creationId xmlns:a16="http://schemas.microsoft.com/office/drawing/2014/main" id="{40A417B5-4AD5-FE4C-9767-925F3C4BDC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6428" y="4751362"/>
            <a:ext cx="6451600" cy="17272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D62292D-4074-414C-911C-9D17332C378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33169" y="1522274"/>
            <a:ext cx="2199839" cy="482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60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3546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练习</a:t>
            </a:r>
            <a:r>
              <a:rPr kumimoji="1" lang="en-US" altLang="zh-CN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1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691099" y="1319209"/>
            <a:ext cx="10336070" cy="80254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558558" y="906850"/>
            <a:ext cx="5074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输入圆的半径计算周长和面积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9C5C4F6A-735D-F846-B44B-589C3568A199}"/>
                  </a:ext>
                </a:extLst>
              </p:cNvPr>
              <p:cNvSpPr txBox="1"/>
              <p:nvPr/>
            </p:nvSpPr>
            <p:spPr>
              <a:xfrm>
                <a:off x="1736517" y="1514681"/>
                <a:ext cx="6898512" cy="4247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/>
                  <a:t>【</a:t>
                </a:r>
                <a:r>
                  <a:rPr lang="zh-CN" altLang="en-US" b="1" dirty="0"/>
                  <a:t>问题分析</a:t>
                </a:r>
                <a:r>
                  <a:rPr lang="en-US" altLang="zh-CN" b="1" dirty="0"/>
                  <a:t>】</a:t>
                </a:r>
              </a:p>
              <a:p>
                <a:r>
                  <a:rPr lang="zh-CN" altLang="en-US" dirty="0"/>
                  <a:t>根据圆的半径</a:t>
                </a:r>
                <a:r>
                  <a:rPr lang="en-US" altLang="zh-CN" dirty="0"/>
                  <a:t>Radius</a:t>
                </a:r>
                <a:r>
                  <a:rPr lang="zh-CN" altLang="en-US" dirty="0"/>
                  <a:t>，计算圆的面积</a:t>
                </a:r>
                <a:r>
                  <a:rPr lang="en-US" altLang="zh-CN" dirty="0"/>
                  <a:t>Area</a:t>
                </a:r>
                <a:r>
                  <a:rPr lang="zh-CN" altLang="en-US" dirty="0"/>
                  <a:t>和周长</a:t>
                </a:r>
                <a:r>
                  <a:rPr lang="en-US" altLang="zh-CN" dirty="0"/>
                  <a:t>Perimeter</a:t>
                </a:r>
              </a:p>
              <a:p>
                <a:r>
                  <a:rPr lang="zh-CN" altLang="en-US" dirty="0"/>
                  <a:t>圆的面积：</a:t>
                </a:r>
                <a:r>
                  <a:rPr lang="en-US" altLang="zh-CN" dirty="0"/>
                  <a:t>Area=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CN" altLang="en-US" dirty="0"/>
                  <a:t> </a:t>
                </a:r>
                <a:endParaRPr lang="en-US" altLang="zh-CN" dirty="0"/>
              </a:p>
              <a:p>
                <a:r>
                  <a:rPr lang="zh-CN" altLang="en-US" dirty="0"/>
                  <a:t>周长：</a:t>
                </a:r>
                <a:r>
                  <a:rPr lang="en-US" altLang="zh-CN" dirty="0"/>
                  <a:t>Perimeter=2</a:t>
                </a:r>
                <a:r>
                  <a:rPr lang="en-US" altLang="zh-CN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m:rPr>
                        <m:sty m:val="p"/>
                      </m:rP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br>
                  <a:rPr lang="zh-CN" altLang="en-US" dirty="0"/>
                </a:br>
                <a:br>
                  <a:rPr lang="zh-CN" altLang="en-US" dirty="0"/>
                </a:br>
                <a:r>
                  <a:rPr lang="en-US" altLang="zh-CN" b="1" dirty="0"/>
                  <a:t>【</a:t>
                </a:r>
                <a:r>
                  <a:rPr lang="zh-CN" altLang="en-US" b="1" dirty="0"/>
                  <a:t>算法设计</a:t>
                </a:r>
                <a:r>
                  <a:rPr lang="en-US" altLang="zh-CN" b="1" dirty="0"/>
                  <a:t>】</a:t>
                </a:r>
              </a:p>
              <a:p>
                <a:r>
                  <a:rPr kumimoji="1" lang="zh-CN" altLang="en-US" dirty="0"/>
                  <a:t>输入：半径</a:t>
                </a:r>
                <a:r>
                  <a:rPr kumimoji="1" lang="en-US" altLang="zh-CN" dirty="0"/>
                  <a:t>R</a:t>
                </a:r>
              </a:p>
              <a:p>
                <a:r>
                  <a:rPr kumimoji="1" lang="zh-CN" altLang="en-US" dirty="0"/>
                  <a:t>处理：同上公式</a:t>
                </a:r>
                <a:endParaRPr kumimoji="1" lang="en-US" altLang="zh-CN" dirty="0"/>
              </a:p>
              <a:p>
                <a:endParaRPr kumimoji="1" lang="en-US" altLang="zh-CN" dirty="0"/>
              </a:p>
              <a:p>
                <a:r>
                  <a:rPr lang="en-US" altLang="zh-CN" b="1" dirty="0"/>
                  <a:t>【</a:t>
                </a:r>
                <a:r>
                  <a:rPr lang="zh-CN" altLang="en-US" b="1" dirty="0"/>
                  <a:t>代码填空</a:t>
                </a:r>
                <a:r>
                  <a:rPr lang="en-US" altLang="zh-CN" b="1" dirty="0"/>
                  <a:t>】</a:t>
                </a:r>
              </a:p>
              <a:p>
                <a:endParaRPr lang="en-US" altLang="zh-CN" b="1" dirty="0"/>
              </a:p>
              <a:p>
                <a:endParaRPr lang="en-US" altLang="zh-CN" b="1" dirty="0"/>
              </a:p>
              <a:p>
                <a:endParaRPr kumimoji="1" lang="en-US" altLang="zh-CN" dirty="0"/>
              </a:p>
              <a:p>
                <a:endParaRPr kumimoji="1" lang="en-US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9C5C4F6A-735D-F846-B44B-589C3568A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6517" y="1514681"/>
                <a:ext cx="6898512" cy="4247317"/>
              </a:xfrm>
              <a:prstGeom prst="rect">
                <a:avLst/>
              </a:prstGeom>
              <a:blipFill>
                <a:blip r:embed="rId9"/>
                <a:stretch>
                  <a:fillRect l="-734" t="-5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图片 10">
            <a:extLst>
              <a:ext uri="{FF2B5EF4-FFF2-40B4-BE49-F238E27FC236}">
                <a16:creationId xmlns:a16="http://schemas.microsoft.com/office/drawing/2014/main" id="{CD62292D-4074-414C-911C-9D17332C378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33169" y="1522274"/>
            <a:ext cx="2199839" cy="482545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13E2022-CB97-5C4F-9043-CCF03AB0311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62539" y="4552843"/>
            <a:ext cx="7570630" cy="204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046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3546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练习</a:t>
            </a:r>
            <a:r>
              <a:rPr kumimoji="1" lang="en-US" altLang="zh-CN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2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38F4ECC-9503-F045-BE72-955F649BAE5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14582"/>
          <a:stretch/>
        </p:blipFill>
        <p:spPr>
          <a:xfrm>
            <a:off x="1838598" y="1035541"/>
            <a:ext cx="8982635" cy="58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424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0" y="1051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语言特点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3435262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编程之旅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1" name="矩形 10">
            <a:hlinkClick r:id="" action="ppaction://noaction"/>
            <a:extLst>
              <a:ext uri="{FF2B5EF4-FFF2-40B4-BE49-F238E27FC236}">
                <a16:creationId xmlns:a16="http://schemas.microsoft.com/office/drawing/2014/main" id="{932088E8-A0D9-EF49-A921-49953A4A8F84}"/>
              </a:ext>
            </a:extLst>
          </p:cNvPr>
          <p:cNvSpPr/>
          <p:nvPr/>
        </p:nvSpPr>
        <p:spPr>
          <a:xfrm>
            <a:off x="19575" y="4570559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作业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491430" y="0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91635"/>
            <a:ext cx="40684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参考文献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22D1B3F-7C57-574D-9472-753BE7C543EA}"/>
              </a:ext>
            </a:extLst>
          </p:cNvPr>
          <p:cNvSpPr txBox="1"/>
          <p:nvPr/>
        </p:nvSpPr>
        <p:spPr>
          <a:xfrm>
            <a:off x="2063583" y="1244498"/>
            <a:ext cx="95954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浙江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信息技术教材八年级上册</a:t>
            </a:r>
            <a:endParaRPr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信息学竞赛</a:t>
            </a:r>
            <a:endParaRPr lang="en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Python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学习手册 第三版</a:t>
            </a:r>
            <a:endParaRPr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与孩子一起学编程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北京大学软件与微电子学院 高天放 </a:t>
            </a:r>
            <a:r>
              <a:rPr kumimoji="1"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Python</a:t>
            </a:r>
            <a:r>
              <a:rPr kumimoji="1"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课件</a:t>
            </a:r>
            <a:endParaRPr kumimoji="1"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笨方法学</a:t>
            </a:r>
            <a:r>
              <a:rPr kumimoji="1"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 err="1">
                <a:latin typeface="SimSun" panose="02010600030101010101" pitchFamily="2" charset="-122"/>
                <a:ea typeface="SimSun" panose="02010600030101010101" pitchFamily="2" charset="-122"/>
              </a:rPr>
              <a:t>Github</a:t>
            </a:r>
            <a:r>
              <a:rPr kumimoji="1"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kumimoji="1"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python100</a:t>
            </a:r>
            <a:r>
              <a:rPr kumimoji="1"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天从新手到大师</a:t>
            </a:r>
            <a:endParaRPr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299965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编程环境</a:t>
            </a:r>
          </a:p>
        </p:txBody>
      </p:sp>
      <p:sp>
        <p:nvSpPr>
          <p:cNvPr id="15" name="矩形 14">
            <a:hlinkClick r:id="" action="ppaction://noaction"/>
            <a:extLst>
              <a:ext uri="{FF2B5EF4-FFF2-40B4-BE49-F238E27FC236}">
                <a16:creationId xmlns:a16="http://schemas.microsoft.com/office/drawing/2014/main" id="{CD552EF1-F104-5A4E-845E-2269C757B04A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参考文献</a:t>
            </a:r>
            <a:endParaRPr kumimoji="1" lang="zh-CN" altLang="zh-CN" sz="2000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8259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81644" y="23947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762539" y="1490659"/>
            <a:ext cx="10336070" cy="80254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629998" y="1078301"/>
            <a:ext cx="856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顺序结构是什么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5C4F6A-735D-F846-B44B-589C3568A199}"/>
              </a:ext>
            </a:extLst>
          </p:cNvPr>
          <p:cNvSpPr txBox="1"/>
          <p:nvPr/>
        </p:nvSpPr>
        <p:spPr>
          <a:xfrm>
            <a:off x="4634609" y="2742912"/>
            <a:ext cx="689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grpSp>
        <p:nvGrpSpPr>
          <p:cNvPr id="21" name="i$ļídè">
            <a:extLst>
              <a:ext uri="{FF2B5EF4-FFF2-40B4-BE49-F238E27FC236}">
                <a16:creationId xmlns:a16="http://schemas.microsoft.com/office/drawing/2014/main" id="{EB0DBE33-A299-1842-98C1-9E2BED256AF6}"/>
              </a:ext>
            </a:extLst>
          </p:cNvPr>
          <p:cNvGrpSpPr/>
          <p:nvPr/>
        </p:nvGrpSpPr>
        <p:grpSpPr>
          <a:xfrm>
            <a:off x="1762540" y="1701134"/>
            <a:ext cx="6134216" cy="1067351"/>
            <a:chOff x="3119602" y="1646578"/>
            <a:chExt cx="6134215" cy="1067351"/>
          </a:xfrm>
        </p:grpSpPr>
        <p:sp>
          <p:nvSpPr>
            <p:cNvPr id="23" name="ïšļidê">
              <a:extLst>
                <a:ext uri="{FF2B5EF4-FFF2-40B4-BE49-F238E27FC236}">
                  <a16:creationId xmlns:a16="http://schemas.microsoft.com/office/drawing/2014/main" id="{3ADCC8E4-77AE-8E4A-83A7-F59A668574C0}"/>
                </a:ext>
              </a:extLst>
            </p:cNvPr>
            <p:cNvSpPr/>
            <p:nvPr/>
          </p:nvSpPr>
          <p:spPr>
            <a:xfrm>
              <a:off x="3192885" y="1697836"/>
              <a:ext cx="6060932" cy="1016093"/>
            </a:xfrm>
            <a:prstGeom prst="rect">
              <a:avLst/>
            </a:prstGeom>
          </p:spPr>
          <p:txBody>
            <a:bodyPr>
              <a:normAutofit fontScale="92500" lnSpcReduction="10000"/>
            </a:bodyPr>
            <a:lstStyle/>
            <a:p>
              <a:pPr>
                <a:lnSpc>
                  <a:spcPct val="150000"/>
                </a:lnSpc>
                <a:buSzPct val="25000"/>
              </a:pPr>
              <a:r>
                <a:rPr lang="zh-CN" altLang="en-US" sz="2400" b="1" dirty="0"/>
                <a:t>遵循</a:t>
              </a:r>
              <a:r>
                <a:rPr lang="zh-CN" altLang="en-US" sz="2400" b="1" dirty="0">
                  <a:solidFill>
                    <a:srgbClr val="FF0000"/>
                  </a:solidFill>
                </a:rPr>
                <a:t>先后顺序</a:t>
              </a:r>
              <a:r>
                <a:rPr lang="zh-CN" altLang="en-US" sz="2400" b="1" dirty="0"/>
                <a:t>执行</a:t>
              </a:r>
              <a:endParaRPr lang="en-US" altLang="zh-CN" sz="2400" b="1" dirty="0"/>
            </a:p>
            <a:p>
              <a:pPr>
                <a:lnSpc>
                  <a:spcPct val="150000"/>
                </a:lnSpc>
                <a:buSzPct val="25000"/>
              </a:pPr>
              <a:r>
                <a:rPr lang="zh-CN" altLang="en-US" sz="2400" b="1" dirty="0"/>
                <a:t>与很多事物的发展规律类似</a:t>
              </a:r>
              <a:endParaRPr lang="en-US" altLang="zh-CN" sz="2400" b="1" dirty="0"/>
            </a:p>
          </p:txBody>
        </p:sp>
        <p:sp>
          <p:nvSpPr>
            <p:cNvPr id="24" name="îṡḻîḍe">
              <a:extLst>
                <a:ext uri="{FF2B5EF4-FFF2-40B4-BE49-F238E27FC236}">
                  <a16:creationId xmlns:a16="http://schemas.microsoft.com/office/drawing/2014/main" id="{F764EFC9-F8A7-9848-B438-06724BBF5F42}"/>
                </a:ext>
              </a:extLst>
            </p:cNvPr>
            <p:cNvSpPr/>
            <p:nvPr/>
          </p:nvSpPr>
          <p:spPr bwMode="auto">
            <a:xfrm>
              <a:off x="3119602" y="1646578"/>
              <a:ext cx="2045305" cy="356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30000"/>
                </a:lnSpc>
              </a:pPr>
              <a:endParaRPr lang="en-US" altLang="zh-CN" sz="1600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25" name="íṧļiḍê">
            <a:extLst>
              <a:ext uri="{FF2B5EF4-FFF2-40B4-BE49-F238E27FC236}">
                <a16:creationId xmlns:a16="http://schemas.microsoft.com/office/drawing/2014/main" id="{D3376E33-B7B4-D04A-A59E-70196A6C1FCD}"/>
              </a:ext>
            </a:extLst>
          </p:cNvPr>
          <p:cNvGrpSpPr/>
          <p:nvPr/>
        </p:nvGrpSpPr>
        <p:grpSpPr>
          <a:xfrm>
            <a:off x="3311839" y="3044301"/>
            <a:ext cx="2863706" cy="1455359"/>
            <a:chOff x="5076846" y="3753843"/>
            <a:chExt cx="1920854" cy="1070577"/>
          </a:xfrm>
        </p:grpSpPr>
        <p:grpSp>
          <p:nvGrpSpPr>
            <p:cNvPr id="26" name="iṡľíḋe">
              <a:extLst>
                <a:ext uri="{FF2B5EF4-FFF2-40B4-BE49-F238E27FC236}">
                  <a16:creationId xmlns:a16="http://schemas.microsoft.com/office/drawing/2014/main" id="{F2D0C633-E553-2E4C-B898-FD975DBDC3D6}"/>
                </a:ext>
              </a:extLst>
            </p:cNvPr>
            <p:cNvGrpSpPr/>
            <p:nvPr/>
          </p:nvGrpSpPr>
          <p:grpSpPr>
            <a:xfrm>
              <a:off x="5812379" y="3753843"/>
              <a:ext cx="449789" cy="449789"/>
              <a:chOff x="1467911" y="1865878"/>
              <a:chExt cx="717670" cy="717670"/>
            </a:xfrm>
          </p:grpSpPr>
          <p:sp>
            <p:nvSpPr>
              <p:cNvPr id="28" name="işliďê">
                <a:extLst>
                  <a:ext uri="{FF2B5EF4-FFF2-40B4-BE49-F238E27FC236}">
                    <a16:creationId xmlns:a16="http://schemas.microsoft.com/office/drawing/2014/main" id="{78889939-B6CB-3F4A-8AE9-21EDD1CA2D8E}"/>
                  </a:ext>
                </a:extLst>
              </p:cNvPr>
              <p:cNvSpPr/>
              <p:nvPr/>
            </p:nvSpPr>
            <p:spPr bwMode="auto">
              <a:xfrm flipH="1">
                <a:off x="1467911" y="1865878"/>
                <a:ext cx="717670" cy="717670"/>
              </a:xfrm>
              <a:custGeom>
                <a:avLst/>
                <a:gdLst>
                  <a:gd name="T0" fmla="*/ 209 w 418"/>
                  <a:gd name="T1" fmla="*/ 0 h 418"/>
                  <a:gd name="T2" fmla="*/ 247 w 418"/>
                  <a:gd name="T3" fmla="*/ 3 h 418"/>
                  <a:gd name="T4" fmla="*/ 282 w 418"/>
                  <a:gd name="T5" fmla="*/ 13 h 418"/>
                  <a:gd name="T6" fmla="*/ 315 w 418"/>
                  <a:gd name="T7" fmla="*/ 27 h 418"/>
                  <a:gd name="T8" fmla="*/ 344 w 418"/>
                  <a:gd name="T9" fmla="*/ 48 h 418"/>
                  <a:gd name="T10" fmla="*/ 369 w 418"/>
                  <a:gd name="T11" fmla="*/ 73 h 418"/>
                  <a:gd name="T12" fmla="*/ 390 w 418"/>
                  <a:gd name="T13" fmla="*/ 103 h 418"/>
                  <a:gd name="T14" fmla="*/ 405 w 418"/>
                  <a:gd name="T15" fmla="*/ 136 h 418"/>
                  <a:gd name="T16" fmla="*/ 415 w 418"/>
                  <a:gd name="T17" fmla="*/ 171 h 418"/>
                  <a:gd name="T18" fmla="*/ 418 w 418"/>
                  <a:gd name="T19" fmla="*/ 208 h 418"/>
                  <a:gd name="T20" fmla="*/ 415 w 418"/>
                  <a:gd name="T21" fmla="*/ 246 h 418"/>
                  <a:gd name="T22" fmla="*/ 405 w 418"/>
                  <a:gd name="T23" fmla="*/ 281 h 418"/>
                  <a:gd name="T24" fmla="*/ 390 w 418"/>
                  <a:gd name="T25" fmla="*/ 314 h 418"/>
                  <a:gd name="T26" fmla="*/ 369 w 418"/>
                  <a:gd name="T27" fmla="*/ 343 h 418"/>
                  <a:gd name="T28" fmla="*/ 344 w 418"/>
                  <a:gd name="T29" fmla="*/ 369 h 418"/>
                  <a:gd name="T30" fmla="*/ 315 w 418"/>
                  <a:gd name="T31" fmla="*/ 390 h 418"/>
                  <a:gd name="T32" fmla="*/ 282 w 418"/>
                  <a:gd name="T33" fmla="*/ 404 h 418"/>
                  <a:gd name="T34" fmla="*/ 247 w 418"/>
                  <a:gd name="T35" fmla="*/ 415 h 418"/>
                  <a:gd name="T36" fmla="*/ 209 w 418"/>
                  <a:gd name="T37" fmla="*/ 418 h 418"/>
                  <a:gd name="T38" fmla="*/ 171 w 418"/>
                  <a:gd name="T39" fmla="*/ 415 h 418"/>
                  <a:gd name="T40" fmla="*/ 136 w 418"/>
                  <a:gd name="T41" fmla="*/ 404 h 418"/>
                  <a:gd name="T42" fmla="*/ 103 w 418"/>
                  <a:gd name="T43" fmla="*/ 390 h 418"/>
                  <a:gd name="T44" fmla="*/ 74 w 418"/>
                  <a:gd name="T45" fmla="*/ 369 h 418"/>
                  <a:gd name="T46" fmla="*/ 49 w 418"/>
                  <a:gd name="T47" fmla="*/ 343 h 418"/>
                  <a:gd name="T48" fmla="*/ 28 w 418"/>
                  <a:gd name="T49" fmla="*/ 314 h 418"/>
                  <a:gd name="T50" fmla="*/ 13 w 418"/>
                  <a:gd name="T51" fmla="*/ 281 h 418"/>
                  <a:gd name="T52" fmla="*/ 3 w 418"/>
                  <a:gd name="T53" fmla="*/ 246 h 418"/>
                  <a:gd name="T54" fmla="*/ 0 w 418"/>
                  <a:gd name="T55" fmla="*/ 208 h 418"/>
                  <a:gd name="T56" fmla="*/ 3 w 418"/>
                  <a:gd name="T57" fmla="*/ 171 h 418"/>
                  <a:gd name="T58" fmla="*/ 13 w 418"/>
                  <a:gd name="T59" fmla="*/ 136 h 418"/>
                  <a:gd name="T60" fmla="*/ 28 w 418"/>
                  <a:gd name="T61" fmla="*/ 103 h 418"/>
                  <a:gd name="T62" fmla="*/ 49 w 418"/>
                  <a:gd name="T63" fmla="*/ 73 h 418"/>
                  <a:gd name="T64" fmla="*/ 74 w 418"/>
                  <a:gd name="T65" fmla="*/ 48 h 418"/>
                  <a:gd name="T66" fmla="*/ 103 w 418"/>
                  <a:gd name="T67" fmla="*/ 27 h 418"/>
                  <a:gd name="T68" fmla="*/ 136 w 418"/>
                  <a:gd name="T69" fmla="*/ 13 h 418"/>
                  <a:gd name="T70" fmla="*/ 171 w 418"/>
                  <a:gd name="T71" fmla="*/ 3 h 418"/>
                  <a:gd name="T72" fmla="*/ 209 w 418"/>
                  <a:gd name="T73" fmla="*/ 0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18" h="418">
                    <a:moveTo>
                      <a:pt x="209" y="0"/>
                    </a:moveTo>
                    <a:lnTo>
                      <a:pt x="247" y="3"/>
                    </a:lnTo>
                    <a:lnTo>
                      <a:pt x="282" y="13"/>
                    </a:lnTo>
                    <a:lnTo>
                      <a:pt x="315" y="27"/>
                    </a:lnTo>
                    <a:lnTo>
                      <a:pt x="344" y="48"/>
                    </a:lnTo>
                    <a:lnTo>
                      <a:pt x="369" y="73"/>
                    </a:lnTo>
                    <a:lnTo>
                      <a:pt x="390" y="103"/>
                    </a:lnTo>
                    <a:lnTo>
                      <a:pt x="405" y="136"/>
                    </a:lnTo>
                    <a:lnTo>
                      <a:pt x="415" y="171"/>
                    </a:lnTo>
                    <a:lnTo>
                      <a:pt x="418" y="208"/>
                    </a:lnTo>
                    <a:lnTo>
                      <a:pt x="415" y="246"/>
                    </a:lnTo>
                    <a:lnTo>
                      <a:pt x="405" y="281"/>
                    </a:lnTo>
                    <a:lnTo>
                      <a:pt x="390" y="314"/>
                    </a:lnTo>
                    <a:lnTo>
                      <a:pt x="369" y="343"/>
                    </a:lnTo>
                    <a:lnTo>
                      <a:pt x="344" y="369"/>
                    </a:lnTo>
                    <a:lnTo>
                      <a:pt x="315" y="390"/>
                    </a:lnTo>
                    <a:lnTo>
                      <a:pt x="282" y="404"/>
                    </a:lnTo>
                    <a:lnTo>
                      <a:pt x="247" y="415"/>
                    </a:lnTo>
                    <a:lnTo>
                      <a:pt x="209" y="418"/>
                    </a:lnTo>
                    <a:lnTo>
                      <a:pt x="171" y="415"/>
                    </a:lnTo>
                    <a:lnTo>
                      <a:pt x="136" y="404"/>
                    </a:lnTo>
                    <a:lnTo>
                      <a:pt x="103" y="390"/>
                    </a:lnTo>
                    <a:lnTo>
                      <a:pt x="74" y="369"/>
                    </a:lnTo>
                    <a:lnTo>
                      <a:pt x="49" y="343"/>
                    </a:lnTo>
                    <a:lnTo>
                      <a:pt x="28" y="314"/>
                    </a:lnTo>
                    <a:lnTo>
                      <a:pt x="13" y="281"/>
                    </a:lnTo>
                    <a:lnTo>
                      <a:pt x="3" y="246"/>
                    </a:lnTo>
                    <a:lnTo>
                      <a:pt x="0" y="208"/>
                    </a:lnTo>
                    <a:lnTo>
                      <a:pt x="3" y="171"/>
                    </a:lnTo>
                    <a:lnTo>
                      <a:pt x="13" y="136"/>
                    </a:lnTo>
                    <a:lnTo>
                      <a:pt x="28" y="103"/>
                    </a:lnTo>
                    <a:lnTo>
                      <a:pt x="49" y="73"/>
                    </a:lnTo>
                    <a:lnTo>
                      <a:pt x="74" y="48"/>
                    </a:lnTo>
                    <a:lnTo>
                      <a:pt x="103" y="27"/>
                    </a:lnTo>
                    <a:lnTo>
                      <a:pt x="136" y="13"/>
                    </a:lnTo>
                    <a:lnTo>
                      <a:pt x="171" y="3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/>
              </a:p>
            </p:txBody>
          </p:sp>
          <p:sp>
            <p:nvSpPr>
              <p:cNvPr id="29" name="ïŝliḍè">
                <a:extLst>
                  <a:ext uri="{FF2B5EF4-FFF2-40B4-BE49-F238E27FC236}">
                    <a16:creationId xmlns:a16="http://schemas.microsoft.com/office/drawing/2014/main" id="{35FAC6D4-C68F-EF41-A73E-E5D409425AC9}"/>
                  </a:ext>
                </a:extLst>
              </p:cNvPr>
              <p:cNvSpPr/>
              <p:nvPr/>
            </p:nvSpPr>
            <p:spPr bwMode="auto">
              <a:xfrm>
                <a:off x="1718566" y="2039286"/>
                <a:ext cx="216359" cy="370854"/>
              </a:xfrm>
              <a:custGeom>
                <a:avLst/>
                <a:gdLst>
                  <a:gd name="T0" fmla="*/ 100 w 307"/>
                  <a:gd name="T1" fmla="*/ 427 h 527"/>
                  <a:gd name="T2" fmla="*/ 129 w 307"/>
                  <a:gd name="T3" fmla="*/ 427 h 527"/>
                  <a:gd name="T4" fmla="*/ 64 w 307"/>
                  <a:gd name="T5" fmla="*/ 527 h 527"/>
                  <a:gd name="T6" fmla="*/ 0 w 307"/>
                  <a:gd name="T7" fmla="*/ 427 h 527"/>
                  <a:gd name="T8" fmla="*/ 29 w 307"/>
                  <a:gd name="T9" fmla="*/ 427 h 527"/>
                  <a:gd name="T10" fmla="*/ 30 w 307"/>
                  <a:gd name="T11" fmla="*/ 0 h 527"/>
                  <a:gd name="T12" fmla="*/ 100 w 307"/>
                  <a:gd name="T13" fmla="*/ 0 h 527"/>
                  <a:gd name="T14" fmla="*/ 100 w 307"/>
                  <a:gd name="T15" fmla="*/ 427 h 527"/>
                  <a:gd name="T16" fmla="*/ 193 w 307"/>
                  <a:gd name="T17" fmla="*/ 385 h 527"/>
                  <a:gd name="T18" fmla="*/ 292 w 307"/>
                  <a:gd name="T19" fmla="*/ 263 h 527"/>
                  <a:gd name="T20" fmla="*/ 292 w 307"/>
                  <a:gd name="T21" fmla="*/ 235 h 527"/>
                  <a:gd name="T22" fmla="*/ 154 w 307"/>
                  <a:gd name="T23" fmla="*/ 235 h 527"/>
                  <a:gd name="T24" fmla="*/ 154 w 307"/>
                  <a:gd name="T25" fmla="*/ 263 h 527"/>
                  <a:gd name="T26" fmla="*/ 248 w 307"/>
                  <a:gd name="T27" fmla="*/ 263 h 527"/>
                  <a:gd name="T28" fmla="*/ 248 w 307"/>
                  <a:gd name="T29" fmla="*/ 264 h 527"/>
                  <a:gd name="T30" fmla="*/ 149 w 307"/>
                  <a:gd name="T31" fmla="*/ 385 h 527"/>
                  <a:gd name="T32" fmla="*/ 149 w 307"/>
                  <a:gd name="T33" fmla="*/ 414 h 527"/>
                  <a:gd name="T34" fmla="*/ 293 w 307"/>
                  <a:gd name="T35" fmla="*/ 414 h 527"/>
                  <a:gd name="T36" fmla="*/ 293 w 307"/>
                  <a:gd name="T37" fmla="*/ 386 h 527"/>
                  <a:gd name="T38" fmla="*/ 193 w 307"/>
                  <a:gd name="T39" fmla="*/ 386 h 527"/>
                  <a:gd name="T40" fmla="*/ 193 w 307"/>
                  <a:gd name="T41" fmla="*/ 385 h 527"/>
                  <a:gd name="T42" fmla="*/ 193 w 307"/>
                  <a:gd name="T43" fmla="*/ 385 h 527"/>
                  <a:gd name="T44" fmla="*/ 172 w 307"/>
                  <a:gd name="T45" fmla="*/ 190 h 527"/>
                  <a:gd name="T46" fmla="*/ 135 w 307"/>
                  <a:gd name="T47" fmla="*/ 190 h 527"/>
                  <a:gd name="T48" fmla="*/ 195 w 307"/>
                  <a:gd name="T49" fmla="*/ 10 h 527"/>
                  <a:gd name="T50" fmla="*/ 246 w 307"/>
                  <a:gd name="T51" fmla="*/ 10 h 527"/>
                  <a:gd name="T52" fmla="*/ 307 w 307"/>
                  <a:gd name="T53" fmla="*/ 190 h 527"/>
                  <a:gd name="T54" fmla="*/ 272 w 307"/>
                  <a:gd name="T55" fmla="*/ 190 h 527"/>
                  <a:gd name="T56" fmla="*/ 260 w 307"/>
                  <a:gd name="T57" fmla="*/ 155 h 527"/>
                  <a:gd name="T58" fmla="*/ 183 w 307"/>
                  <a:gd name="T59" fmla="*/ 155 h 527"/>
                  <a:gd name="T60" fmla="*/ 172 w 307"/>
                  <a:gd name="T61" fmla="*/ 190 h 527"/>
                  <a:gd name="T62" fmla="*/ 191 w 307"/>
                  <a:gd name="T63" fmla="*/ 130 h 527"/>
                  <a:gd name="T64" fmla="*/ 252 w 307"/>
                  <a:gd name="T65" fmla="*/ 130 h 527"/>
                  <a:gd name="T66" fmla="*/ 221 w 307"/>
                  <a:gd name="T67" fmla="*/ 37 h 527"/>
                  <a:gd name="T68" fmla="*/ 191 w 307"/>
                  <a:gd name="T69" fmla="*/ 130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07" h="527">
                    <a:moveTo>
                      <a:pt x="100" y="427"/>
                    </a:moveTo>
                    <a:lnTo>
                      <a:pt x="129" y="427"/>
                    </a:lnTo>
                    <a:lnTo>
                      <a:pt x="64" y="527"/>
                    </a:lnTo>
                    <a:lnTo>
                      <a:pt x="0" y="427"/>
                    </a:lnTo>
                    <a:lnTo>
                      <a:pt x="29" y="427"/>
                    </a:lnTo>
                    <a:lnTo>
                      <a:pt x="30" y="0"/>
                    </a:lnTo>
                    <a:lnTo>
                      <a:pt x="100" y="0"/>
                    </a:lnTo>
                    <a:lnTo>
                      <a:pt x="100" y="427"/>
                    </a:lnTo>
                    <a:close/>
                    <a:moveTo>
                      <a:pt x="193" y="385"/>
                    </a:moveTo>
                    <a:lnTo>
                      <a:pt x="292" y="263"/>
                    </a:lnTo>
                    <a:lnTo>
                      <a:pt x="292" y="235"/>
                    </a:lnTo>
                    <a:lnTo>
                      <a:pt x="154" y="235"/>
                    </a:lnTo>
                    <a:lnTo>
                      <a:pt x="154" y="263"/>
                    </a:lnTo>
                    <a:lnTo>
                      <a:pt x="248" y="263"/>
                    </a:lnTo>
                    <a:lnTo>
                      <a:pt x="248" y="264"/>
                    </a:lnTo>
                    <a:lnTo>
                      <a:pt x="149" y="385"/>
                    </a:lnTo>
                    <a:lnTo>
                      <a:pt x="149" y="414"/>
                    </a:lnTo>
                    <a:lnTo>
                      <a:pt x="293" y="414"/>
                    </a:lnTo>
                    <a:lnTo>
                      <a:pt x="293" y="386"/>
                    </a:lnTo>
                    <a:lnTo>
                      <a:pt x="193" y="386"/>
                    </a:lnTo>
                    <a:lnTo>
                      <a:pt x="193" y="385"/>
                    </a:lnTo>
                    <a:lnTo>
                      <a:pt x="193" y="385"/>
                    </a:lnTo>
                    <a:close/>
                    <a:moveTo>
                      <a:pt x="172" y="190"/>
                    </a:moveTo>
                    <a:lnTo>
                      <a:pt x="135" y="190"/>
                    </a:lnTo>
                    <a:lnTo>
                      <a:pt x="195" y="10"/>
                    </a:lnTo>
                    <a:lnTo>
                      <a:pt x="246" y="10"/>
                    </a:lnTo>
                    <a:lnTo>
                      <a:pt x="307" y="190"/>
                    </a:lnTo>
                    <a:lnTo>
                      <a:pt x="272" y="190"/>
                    </a:lnTo>
                    <a:lnTo>
                      <a:pt x="260" y="155"/>
                    </a:lnTo>
                    <a:lnTo>
                      <a:pt x="183" y="155"/>
                    </a:lnTo>
                    <a:lnTo>
                      <a:pt x="172" y="190"/>
                    </a:lnTo>
                    <a:close/>
                    <a:moveTo>
                      <a:pt x="191" y="130"/>
                    </a:moveTo>
                    <a:lnTo>
                      <a:pt x="252" y="130"/>
                    </a:lnTo>
                    <a:lnTo>
                      <a:pt x="221" y="37"/>
                    </a:lnTo>
                    <a:lnTo>
                      <a:pt x="191" y="13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/>
              </a:p>
            </p:txBody>
          </p:sp>
        </p:grpSp>
        <p:sp>
          <p:nvSpPr>
            <p:cNvPr id="27" name="iṡḷîḋè">
              <a:extLst>
                <a:ext uri="{FF2B5EF4-FFF2-40B4-BE49-F238E27FC236}">
                  <a16:creationId xmlns:a16="http://schemas.microsoft.com/office/drawing/2014/main" id="{BFEEC110-9A86-704E-B0DF-E69F7CAE1540}"/>
                </a:ext>
              </a:extLst>
            </p:cNvPr>
            <p:cNvSpPr/>
            <p:nvPr/>
          </p:nvSpPr>
          <p:spPr>
            <a:xfrm>
              <a:off x="5076846" y="4378348"/>
              <a:ext cx="1920854" cy="44607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tabLst>
                  <a:tab pos="227965" algn="l"/>
                </a:tabLst>
                <a:defRPr/>
              </a:pPr>
              <a:r>
                <a:rPr lang="zh-CN" altLang="en-US" sz="1600" b="1" dirty="0"/>
                <a:t>植物生长</a:t>
              </a:r>
              <a:endParaRPr lang="en-US" altLang="zh-CN" sz="1600" b="1" dirty="0"/>
            </a:p>
          </p:txBody>
        </p:sp>
      </p:grpSp>
      <p:grpSp>
        <p:nvGrpSpPr>
          <p:cNvPr id="30" name="îṣḷíḍè">
            <a:extLst>
              <a:ext uri="{FF2B5EF4-FFF2-40B4-BE49-F238E27FC236}">
                <a16:creationId xmlns:a16="http://schemas.microsoft.com/office/drawing/2014/main" id="{039C21AE-0ECC-EA44-B380-A741D94013D3}"/>
              </a:ext>
            </a:extLst>
          </p:cNvPr>
          <p:cNvGrpSpPr/>
          <p:nvPr/>
        </p:nvGrpSpPr>
        <p:grpSpPr>
          <a:xfrm>
            <a:off x="5572441" y="3044301"/>
            <a:ext cx="2863706" cy="1455359"/>
            <a:chOff x="5076846" y="3753843"/>
            <a:chExt cx="1920854" cy="1070577"/>
          </a:xfrm>
        </p:grpSpPr>
        <p:grpSp>
          <p:nvGrpSpPr>
            <p:cNvPr id="31" name="îŝḻiḋe">
              <a:extLst>
                <a:ext uri="{FF2B5EF4-FFF2-40B4-BE49-F238E27FC236}">
                  <a16:creationId xmlns:a16="http://schemas.microsoft.com/office/drawing/2014/main" id="{FCC9AB36-8DBA-8B41-88B4-3F20031C065E}"/>
                </a:ext>
              </a:extLst>
            </p:cNvPr>
            <p:cNvGrpSpPr/>
            <p:nvPr/>
          </p:nvGrpSpPr>
          <p:grpSpPr>
            <a:xfrm>
              <a:off x="5812379" y="3753843"/>
              <a:ext cx="449789" cy="449789"/>
              <a:chOff x="1467911" y="1865878"/>
              <a:chExt cx="717670" cy="717670"/>
            </a:xfrm>
          </p:grpSpPr>
          <p:sp>
            <p:nvSpPr>
              <p:cNvPr id="34" name="iṡḻíḋe">
                <a:extLst>
                  <a:ext uri="{FF2B5EF4-FFF2-40B4-BE49-F238E27FC236}">
                    <a16:creationId xmlns:a16="http://schemas.microsoft.com/office/drawing/2014/main" id="{ED613C60-F8D1-C348-BF0D-74E91728E5D6}"/>
                  </a:ext>
                </a:extLst>
              </p:cNvPr>
              <p:cNvSpPr/>
              <p:nvPr/>
            </p:nvSpPr>
            <p:spPr bwMode="auto">
              <a:xfrm flipH="1">
                <a:off x="1467911" y="1865878"/>
                <a:ext cx="717670" cy="717670"/>
              </a:xfrm>
              <a:custGeom>
                <a:avLst/>
                <a:gdLst>
                  <a:gd name="T0" fmla="*/ 209 w 418"/>
                  <a:gd name="T1" fmla="*/ 0 h 418"/>
                  <a:gd name="T2" fmla="*/ 247 w 418"/>
                  <a:gd name="T3" fmla="*/ 3 h 418"/>
                  <a:gd name="T4" fmla="*/ 282 w 418"/>
                  <a:gd name="T5" fmla="*/ 13 h 418"/>
                  <a:gd name="T6" fmla="*/ 315 w 418"/>
                  <a:gd name="T7" fmla="*/ 27 h 418"/>
                  <a:gd name="T8" fmla="*/ 344 w 418"/>
                  <a:gd name="T9" fmla="*/ 48 h 418"/>
                  <a:gd name="T10" fmla="*/ 369 w 418"/>
                  <a:gd name="T11" fmla="*/ 73 h 418"/>
                  <a:gd name="T12" fmla="*/ 390 w 418"/>
                  <a:gd name="T13" fmla="*/ 103 h 418"/>
                  <a:gd name="T14" fmla="*/ 405 w 418"/>
                  <a:gd name="T15" fmla="*/ 136 h 418"/>
                  <a:gd name="T16" fmla="*/ 415 w 418"/>
                  <a:gd name="T17" fmla="*/ 171 h 418"/>
                  <a:gd name="T18" fmla="*/ 418 w 418"/>
                  <a:gd name="T19" fmla="*/ 208 h 418"/>
                  <a:gd name="T20" fmla="*/ 415 w 418"/>
                  <a:gd name="T21" fmla="*/ 246 h 418"/>
                  <a:gd name="T22" fmla="*/ 405 w 418"/>
                  <a:gd name="T23" fmla="*/ 281 h 418"/>
                  <a:gd name="T24" fmla="*/ 390 w 418"/>
                  <a:gd name="T25" fmla="*/ 314 h 418"/>
                  <a:gd name="T26" fmla="*/ 369 w 418"/>
                  <a:gd name="T27" fmla="*/ 343 h 418"/>
                  <a:gd name="T28" fmla="*/ 344 w 418"/>
                  <a:gd name="T29" fmla="*/ 369 h 418"/>
                  <a:gd name="T30" fmla="*/ 315 w 418"/>
                  <a:gd name="T31" fmla="*/ 390 h 418"/>
                  <a:gd name="T32" fmla="*/ 282 w 418"/>
                  <a:gd name="T33" fmla="*/ 404 h 418"/>
                  <a:gd name="T34" fmla="*/ 247 w 418"/>
                  <a:gd name="T35" fmla="*/ 415 h 418"/>
                  <a:gd name="T36" fmla="*/ 209 w 418"/>
                  <a:gd name="T37" fmla="*/ 418 h 418"/>
                  <a:gd name="T38" fmla="*/ 171 w 418"/>
                  <a:gd name="T39" fmla="*/ 415 h 418"/>
                  <a:gd name="T40" fmla="*/ 136 w 418"/>
                  <a:gd name="T41" fmla="*/ 404 h 418"/>
                  <a:gd name="T42" fmla="*/ 103 w 418"/>
                  <a:gd name="T43" fmla="*/ 390 h 418"/>
                  <a:gd name="T44" fmla="*/ 74 w 418"/>
                  <a:gd name="T45" fmla="*/ 369 h 418"/>
                  <a:gd name="T46" fmla="*/ 49 w 418"/>
                  <a:gd name="T47" fmla="*/ 343 h 418"/>
                  <a:gd name="T48" fmla="*/ 28 w 418"/>
                  <a:gd name="T49" fmla="*/ 314 h 418"/>
                  <a:gd name="T50" fmla="*/ 13 w 418"/>
                  <a:gd name="T51" fmla="*/ 281 h 418"/>
                  <a:gd name="T52" fmla="*/ 3 w 418"/>
                  <a:gd name="T53" fmla="*/ 246 h 418"/>
                  <a:gd name="T54" fmla="*/ 0 w 418"/>
                  <a:gd name="T55" fmla="*/ 208 h 418"/>
                  <a:gd name="T56" fmla="*/ 3 w 418"/>
                  <a:gd name="T57" fmla="*/ 171 h 418"/>
                  <a:gd name="T58" fmla="*/ 13 w 418"/>
                  <a:gd name="T59" fmla="*/ 136 h 418"/>
                  <a:gd name="T60" fmla="*/ 28 w 418"/>
                  <a:gd name="T61" fmla="*/ 103 h 418"/>
                  <a:gd name="T62" fmla="*/ 49 w 418"/>
                  <a:gd name="T63" fmla="*/ 73 h 418"/>
                  <a:gd name="T64" fmla="*/ 74 w 418"/>
                  <a:gd name="T65" fmla="*/ 48 h 418"/>
                  <a:gd name="T66" fmla="*/ 103 w 418"/>
                  <a:gd name="T67" fmla="*/ 27 h 418"/>
                  <a:gd name="T68" fmla="*/ 136 w 418"/>
                  <a:gd name="T69" fmla="*/ 13 h 418"/>
                  <a:gd name="T70" fmla="*/ 171 w 418"/>
                  <a:gd name="T71" fmla="*/ 3 h 418"/>
                  <a:gd name="T72" fmla="*/ 209 w 418"/>
                  <a:gd name="T73" fmla="*/ 0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18" h="418">
                    <a:moveTo>
                      <a:pt x="209" y="0"/>
                    </a:moveTo>
                    <a:lnTo>
                      <a:pt x="247" y="3"/>
                    </a:lnTo>
                    <a:lnTo>
                      <a:pt x="282" y="13"/>
                    </a:lnTo>
                    <a:lnTo>
                      <a:pt x="315" y="27"/>
                    </a:lnTo>
                    <a:lnTo>
                      <a:pt x="344" y="48"/>
                    </a:lnTo>
                    <a:lnTo>
                      <a:pt x="369" y="73"/>
                    </a:lnTo>
                    <a:lnTo>
                      <a:pt x="390" y="103"/>
                    </a:lnTo>
                    <a:lnTo>
                      <a:pt x="405" y="136"/>
                    </a:lnTo>
                    <a:lnTo>
                      <a:pt x="415" y="171"/>
                    </a:lnTo>
                    <a:lnTo>
                      <a:pt x="418" y="208"/>
                    </a:lnTo>
                    <a:lnTo>
                      <a:pt x="415" y="246"/>
                    </a:lnTo>
                    <a:lnTo>
                      <a:pt x="405" y="281"/>
                    </a:lnTo>
                    <a:lnTo>
                      <a:pt x="390" y="314"/>
                    </a:lnTo>
                    <a:lnTo>
                      <a:pt x="369" y="343"/>
                    </a:lnTo>
                    <a:lnTo>
                      <a:pt x="344" y="369"/>
                    </a:lnTo>
                    <a:lnTo>
                      <a:pt x="315" y="390"/>
                    </a:lnTo>
                    <a:lnTo>
                      <a:pt x="282" y="404"/>
                    </a:lnTo>
                    <a:lnTo>
                      <a:pt x="247" y="415"/>
                    </a:lnTo>
                    <a:lnTo>
                      <a:pt x="209" y="418"/>
                    </a:lnTo>
                    <a:lnTo>
                      <a:pt x="171" y="415"/>
                    </a:lnTo>
                    <a:lnTo>
                      <a:pt x="136" y="404"/>
                    </a:lnTo>
                    <a:lnTo>
                      <a:pt x="103" y="390"/>
                    </a:lnTo>
                    <a:lnTo>
                      <a:pt x="74" y="369"/>
                    </a:lnTo>
                    <a:lnTo>
                      <a:pt x="49" y="343"/>
                    </a:lnTo>
                    <a:lnTo>
                      <a:pt x="28" y="314"/>
                    </a:lnTo>
                    <a:lnTo>
                      <a:pt x="13" y="281"/>
                    </a:lnTo>
                    <a:lnTo>
                      <a:pt x="3" y="246"/>
                    </a:lnTo>
                    <a:lnTo>
                      <a:pt x="0" y="208"/>
                    </a:lnTo>
                    <a:lnTo>
                      <a:pt x="3" y="171"/>
                    </a:lnTo>
                    <a:lnTo>
                      <a:pt x="13" y="136"/>
                    </a:lnTo>
                    <a:lnTo>
                      <a:pt x="28" y="103"/>
                    </a:lnTo>
                    <a:lnTo>
                      <a:pt x="49" y="73"/>
                    </a:lnTo>
                    <a:lnTo>
                      <a:pt x="74" y="48"/>
                    </a:lnTo>
                    <a:lnTo>
                      <a:pt x="103" y="27"/>
                    </a:lnTo>
                    <a:lnTo>
                      <a:pt x="136" y="13"/>
                    </a:lnTo>
                    <a:lnTo>
                      <a:pt x="171" y="3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/>
              </a:p>
            </p:txBody>
          </p:sp>
          <p:sp>
            <p:nvSpPr>
              <p:cNvPr id="35" name="i$ḻiďè">
                <a:extLst>
                  <a:ext uri="{FF2B5EF4-FFF2-40B4-BE49-F238E27FC236}">
                    <a16:creationId xmlns:a16="http://schemas.microsoft.com/office/drawing/2014/main" id="{FED46E7D-3E52-224C-80C1-042FFD87156B}"/>
                  </a:ext>
                </a:extLst>
              </p:cNvPr>
              <p:cNvSpPr/>
              <p:nvPr/>
            </p:nvSpPr>
            <p:spPr bwMode="auto">
              <a:xfrm>
                <a:off x="1718566" y="2039286"/>
                <a:ext cx="216359" cy="370854"/>
              </a:xfrm>
              <a:custGeom>
                <a:avLst/>
                <a:gdLst>
                  <a:gd name="T0" fmla="*/ 100 w 307"/>
                  <a:gd name="T1" fmla="*/ 427 h 527"/>
                  <a:gd name="T2" fmla="*/ 129 w 307"/>
                  <a:gd name="T3" fmla="*/ 427 h 527"/>
                  <a:gd name="T4" fmla="*/ 64 w 307"/>
                  <a:gd name="T5" fmla="*/ 527 h 527"/>
                  <a:gd name="T6" fmla="*/ 0 w 307"/>
                  <a:gd name="T7" fmla="*/ 427 h 527"/>
                  <a:gd name="T8" fmla="*/ 29 w 307"/>
                  <a:gd name="T9" fmla="*/ 427 h 527"/>
                  <a:gd name="T10" fmla="*/ 30 w 307"/>
                  <a:gd name="T11" fmla="*/ 0 h 527"/>
                  <a:gd name="T12" fmla="*/ 100 w 307"/>
                  <a:gd name="T13" fmla="*/ 0 h 527"/>
                  <a:gd name="T14" fmla="*/ 100 w 307"/>
                  <a:gd name="T15" fmla="*/ 427 h 527"/>
                  <a:gd name="T16" fmla="*/ 193 w 307"/>
                  <a:gd name="T17" fmla="*/ 385 h 527"/>
                  <a:gd name="T18" fmla="*/ 292 w 307"/>
                  <a:gd name="T19" fmla="*/ 263 h 527"/>
                  <a:gd name="T20" fmla="*/ 292 w 307"/>
                  <a:gd name="T21" fmla="*/ 235 h 527"/>
                  <a:gd name="T22" fmla="*/ 154 w 307"/>
                  <a:gd name="T23" fmla="*/ 235 h 527"/>
                  <a:gd name="T24" fmla="*/ 154 w 307"/>
                  <a:gd name="T25" fmla="*/ 263 h 527"/>
                  <a:gd name="T26" fmla="*/ 248 w 307"/>
                  <a:gd name="T27" fmla="*/ 263 h 527"/>
                  <a:gd name="T28" fmla="*/ 248 w 307"/>
                  <a:gd name="T29" fmla="*/ 264 h 527"/>
                  <a:gd name="T30" fmla="*/ 149 w 307"/>
                  <a:gd name="T31" fmla="*/ 385 h 527"/>
                  <a:gd name="T32" fmla="*/ 149 w 307"/>
                  <a:gd name="T33" fmla="*/ 414 h 527"/>
                  <a:gd name="T34" fmla="*/ 293 w 307"/>
                  <a:gd name="T35" fmla="*/ 414 h 527"/>
                  <a:gd name="T36" fmla="*/ 293 w 307"/>
                  <a:gd name="T37" fmla="*/ 386 h 527"/>
                  <a:gd name="T38" fmla="*/ 193 w 307"/>
                  <a:gd name="T39" fmla="*/ 386 h 527"/>
                  <a:gd name="T40" fmla="*/ 193 w 307"/>
                  <a:gd name="T41" fmla="*/ 385 h 527"/>
                  <a:gd name="T42" fmla="*/ 193 w 307"/>
                  <a:gd name="T43" fmla="*/ 385 h 527"/>
                  <a:gd name="T44" fmla="*/ 172 w 307"/>
                  <a:gd name="T45" fmla="*/ 190 h 527"/>
                  <a:gd name="T46" fmla="*/ 135 w 307"/>
                  <a:gd name="T47" fmla="*/ 190 h 527"/>
                  <a:gd name="T48" fmla="*/ 195 w 307"/>
                  <a:gd name="T49" fmla="*/ 10 h 527"/>
                  <a:gd name="T50" fmla="*/ 246 w 307"/>
                  <a:gd name="T51" fmla="*/ 10 h 527"/>
                  <a:gd name="T52" fmla="*/ 307 w 307"/>
                  <a:gd name="T53" fmla="*/ 190 h 527"/>
                  <a:gd name="T54" fmla="*/ 272 w 307"/>
                  <a:gd name="T55" fmla="*/ 190 h 527"/>
                  <a:gd name="T56" fmla="*/ 260 w 307"/>
                  <a:gd name="T57" fmla="*/ 155 h 527"/>
                  <a:gd name="T58" fmla="*/ 183 w 307"/>
                  <a:gd name="T59" fmla="*/ 155 h 527"/>
                  <a:gd name="T60" fmla="*/ 172 w 307"/>
                  <a:gd name="T61" fmla="*/ 190 h 527"/>
                  <a:gd name="T62" fmla="*/ 191 w 307"/>
                  <a:gd name="T63" fmla="*/ 130 h 527"/>
                  <a:gd name="T64" fmla="*/ 252 w 307"/>
                  <a:gd name="T65" fmla="*/ 130 h 527"/>
                  <a:gd name="T66" fmla="*/ 221 w 307"/>
                  <a:gd name="T67" fmla="*/ 37 h 527"/>
                  <a:gd name="T68" fmla="*/ 191 w 307"/>
                  <a:gd name="T69" fmla="*/ 130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07" h="527">
                    <a:moveTo>
                      <a:pt x="100" y="427"/>
                    </a:moveTo>
                    <a:lnTo>
                      <a:pt x="129" y="427"/>
                    </a:lnTo>
                    <a:lnTo>
                      <a:pt x="64" y="527"/>
                    </a:lnTo>
                    <a:lnTo>
                      <a:pt x="0" y="427"/>
                    </a:lnTo>
                    <a:lnTo>
                      <a:pt x="29" y="427"/>
                    </a:lnTo>
                    <a:lnTo>
                      <a:pt x="30" y="0"/>
                    </a:lnTo>
                    <a:lnTo>
                      <a:pt x="100" y="0"/>
                    </a:lnTo>
                    <a:lnTo>
                      <a:pt x="100" y="427"/>
                    </a:lnTo>
                    <a:close/>
                    <a:moveTo>
                      <a:pt x="193" y="385"/>
                    </a:moveTo>
                    <a:lnTo>
                      <a:pt x="292" y="263"/>
                    </a:lnTo>
                    <a:lnTo>
                      <a:pt x="292" y="235"/>
                    </a:lnTo>
                    <a:lnTo>
                      <a:pt x="154" y="235"/>
                    </a:lnTo>
                    <a:lnTo>
                      <a:pt x="154" y="263"/>
                    </a:lnTo>
                    <a:lnTo>
                      <a:pt x="248" y="263"/>
                    </a:lnTo>
                    <a:lnTo>
                      <a:pt x="248" y="264"/>
                    </a:lnTo>
                    <a:lnTo>
                      <a:pt x="149" y="385"/>
                    </a:lnTo>
                    <a:lnTo>
                      <a:pt x="149" y="414"/>
                    </a:lnTo>
                    <a:lnTo>
                      <a:pt x="293" y="414"/>
                    </a:lnTo>
                    <a:lnTo>
                      <a:pt x="293" y="386"/>
                    </a:lnTo>
                    <a:lnTo>
                      <a:pt x="193" y="386"/>
                    </a:lnTo>
                    <a:lnTo>
                      <a:pt x="193" y="385"/>
                    </a:lnTo>
                    <a:lnTo>
                      <a:pt x="193" y="385"/>
                    </a:lnTo>
                    <a:close/>
                    <a:moveTo>
                      <a:pt x="172" y="190"/>
                    </a:moveTo>
                    <a:lnTo>
                      <a:pt x="135" y="190"/>
                    </a:lnTo>
                    <a:lnTo>
                      <a:pt x="195" y="10"/>
                    </a:lnTo>
                    <a:lnTo>
                      <a:pt x="246" y="10"/>
                    </a:lnTo>
                    <a:lnTo>
                      <a:pt x="307" y="190"/>
                    </a:lnTo>
                    <a:lnTo>
                      <a:pt x="272" y="190"/>
                    </a:lnTo>
                    <a:lnTo>
                      <a:pt x="260" y="155"/>
                    </a:lnTo>
                    <a:lnTo>
                      <a:pt x="183" y="155"/>
                    </a:lnTo>
                    <a:lnTo>
                      <a:pt x="172" y="190"/>
                    </a:lnTo>
                    <a:close/>
                    <a:moveTo>
                      <a:pt x="191" y="130"/>
                    </a:moveTo>
                    <a:lnTo>
                      <a:pt x="252" y="130"/>
                    </a:lnTo>
                    <a:lnTo>
                      <a:pt x="221" y="37"/>
                    </a:lnTo>
                    <a:lnTo>
                      <a:pt x="191" y="13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/>
              </a:p>
            </p:txBody>
          </p:sp>
        </p:grpSp>
        <p:sp>
          <p:nvSpPr>
            <p:cNvPr id="33" name="i$1ïḋé">
              <a:extLst>
                <a:ext uri="{FF2B5EF4-FFF2-40B4-BE49-F238E27FC236}">
                  <a16:creationId xmlns:a16="http://schemas.microsoft.com/office/drawing/2014/main" id="{8A116A2D-67C2-9D4A-AD3A-B9BC3381EA8B}"/>
                </a:ext>
              </a:extLst>
            </p:cNvPr>
            <p:cNvSpPr/>
            <p:nvPr/>
          </p:nvSpPr>
          <p:spPr>
            <a:xfrm>
              <a:off x="5076846" y="4378348"/>
              <a:ext cx="1920854" cy="44607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tabLst>
                  <a:tab pos="227965" algn="l"/>
                </a:tabLst>
                <a:defRPr/>
              </a:pPr>
              <a:r>
                <a:rPr lang="zh-CN" altLang="en-US" sz="1600" b="1" dirty="0"/>
                <a:t>动物生长</a:t>
              </a:r>
              <a:endParaRPr lang="en-US" altLang="zh-CN" sz="1600" b="1" dirty="0"/>
            </a:p>
          </p:txBody>
        </p:sp>
      </p:grpSp>
      <p:grpSp>
        <p:nvGrpSpPr>
          <p:cNvPr id="36" name="îṧḻîḑê">
            <a:extLst>
              <a:ext uri="{FF2B5EF4-FFF2-40B4-BE49-F238E27FC236}">
                <a16:creationId xmlns:a16="http://schemas.microsoft.com/office/drawing/2014/main" id="{58756DE8-0383-AE48-B861-976352CBA7B7}"/>
              </a:ext>
            </a:extLst>
          </p:cNvPr>
          <p:cNvGrpSpPr/>
          <p:nvPr/>
        </p:nvGrpSpPr>
        <p:grpSpPr>
          <a:xfrm>
            <a:off x="7833041" y="3044301"/>
            <a:ext cx="2863706" cy="1455359"/>
            <a:chOff x="5076846" y="3753843"/>
            <a:chExt cx="1920854" cy="1070577"/>
          </a:xfrm>
        </p:grpSpPr>
        <p:grpSp>
          <p:nvGrpSpPr>
            <p:cNvPr id="37" name="îṣḷídè">
              <a:extLst>
                <a:ext uri="{FF2B5EF4-FFF2-40B4-BE49-F238E27FC236}">
                  <a16:creationId xmlns:a16="http://schemas.microsoft.com/office/drawing/2014/main" id="{7EA73C8C-08E7-AB42-9128-B006310D4084}"/>
                </a:ext>
              </a:extLst>
            </p:cNvPr>
            <p:cNvGrpSpPr/>
            <p:nvPr/>
          </p:nvGrpSpPr>
          <p:grpSpPr>
            <a:xfrm>
              <a:off x="5812379" y="3753843"/>
              <a:ext cx="449789" cy="449789"/>
              <a:chOff x="1467911" y="1865878"/>
              <a:chExt cx="717670" cy="717670"/>
            </a:xfrm>
          </p:grpSpPr>
          <p:sp>
            <p:nvSpPr>
              <p:cNvPr id="39" name="iSlîḓe">
                <a:extLst>
                  <a:ext uri="{FF2B5EF4-FFF2-40B4-BE49-F238E27FC236}">
                    <a16:creationId xmlns:a16="http://schemas.microsoft.com/office/drawing/2014/main" id="{CDE91019-1EA2-BB40-9255-00E1E3DFB3CA}"/>
                  </a:ext>
                </a:extLst>
              </p:cNvPr>
              <p:cNvSpPr/>
              <p:nvPr/>
            </p:nvSpPr>
            <p:spPr bwMode="auto">
              <a:xfrm flipH="1">
                <a:off x="1467911" y="1865878"/>
                <a:ext cx="717670" cy="717670"/>
              </a:xfrm>
              <a:custGeom>
                <a:avLst/>
                <a:gdLst>
                  <a:gd name="T0" fmla="*/ 209 w 418"/>
                  <a:gd name="T1" fmla="*/ 0 h 418"/>
                  <a:gd name="T2" fmla="*/ 247 w 418"/>
                  <a:gd name="T3" fmla="*/ 3 h 418"/>
                  <a:gd name="T4" fmla="*/ 282 w 418"/>
                  <a:gd name="T5" fmla="*/ 13 h 418"/>
                  <a:gd name="T6" fmla="*/ 315 w 418"/>
                  <a:gd name="T7" fmla="*/ 27 h 418"/>
                  <a:gd name="T8" fmla="*/ 344 w 418"/>
                  <a:gd name="T9" fmla="*/ 48 h 418"/>
                  <a:gd name="T10" fmla="*/ 369 w 418"/>
                  <a:gd name="T11" fmla="*/ 73 h 418"/>
                  <a:gd name="T12" fmla="*/ 390 w 418"/>
                  <a:gd name="T13" fmla="*/ 103 h 418"/>
                  <a:gd name="T14" fmla="*/ 405 w 418"/>
                  <a:gd name="T15" fmla="*/ 136 h 418"/>
                  <a:gd name="T16" fmla="*/ 415 w 418"/>
                  <a:gd name="T17" fmla="*/ 171 h 418"/>
                  <a:gd name="T18" fmla="*/ 418 w 418"/>
                  <a:gd name="T19" fmla="*/ 208 h 418"/>
                  <a:gd name="T20" fmla="*/ 415 w 418"/>
                  <a:gd name="T21" fmla="*/ 246 h 418"/>
                  <a:gd name="T22" fmla="*/ 405 w 418"/>
                  <a:gd name="T23" fmla="*/ 281 h 418"/>
                  <a:gd name="T24" fmla="*/ 390 w 418"/>
                  <a:gd name="T25" fmla="*/ 314 h 418"/>
                  <a:gd name="T26" fmla="*/ 369 w 418"/>
                  <a:gd name="T27" fmla="*/ 343 h 418"/>
                  <a:gd name="T28" fmla="*/ 344 w 418"/>
                  <a:gd name="T29" fmla="*/ 369 h 418"/>
                  <a:gd name="T30" fmla="*/ 315 w 418"/>
                  <a:gd name="T31" fmla="*/ 390 h 418"/>
                  <a:gd name="T32" fmla="*/ 282 w 418"/>
                  <a:gd name="T33" fmla="*/ 404 h 418"/>
                  <a:gd name="T34" fmla="*/ 247 w 418"/>
                  <a:gd name="T35" fmla="*/ 415 h 418"/>
                  <a:gd name="T36" fmla="*/ 209 w 418"/>
                  <a:gd name="T37" fmla="*/ 418 h 418"/>
                  <a:gd name="T38" fmla="*/ 171 w 418"/>
                  <a:gd name="T39" fmla="*/ 415 h 418"/>
                  <a:gd name="T40" fmla="*/ 136 w 418"/>
                  <a:gd name="T41" fmla="*/ 404 h 418"/>
                  <a:gd name="T42" fmla="*/ 103 w 418"/>
                  <a:gd name="T43" fmla="*/ 390 h 418"/>
                  <a:gd name="T44" fmla="*/ 74 w 418"/>
                  <a:gd name="T45" fmla="*/ 369 h 418"/>
                  <a:gd name="T46" fmla="*/ 49 w 418"/>
                  <a:gd name="T47" fmla="*/ 343 h 418"/>
                  <a:gd name="T48" fmla="*/ 28 w 418"/>
                  <a:gd name="T49" fmla="*/ 314 h 418"/>
                  <a:gd name="T50" fmla="*/ 13 w 418"/>
                  <a:gd name="T51" fmla="*/ 281 h 418"/>
                  <a:gd name="T52" fmla="*/ 3 w 418"/>
                  <a:gd name="T53" fmla="*/ 246 h 418"/>
                  <a:gd name="T54" fmla="*/ 0 w 418"/>
                  <a:gd name="T55" fmla="*/ 208 h 418"/>
                  <a:gd name="T56" fmla="*/ 3 w 418"/>
                  <a:gd name="T57" fmla="*/ 171 h 418"/>
                  <a:gd name="T58" fmla="*/ 13 w 418"/>
                  <a:gd name="T59" fmla="*/ 136 h 418"/>
                  <a:gd name="T60" fmla="*/ 28 w 418"/>
                  <a:gd name="T61" fmla="*/ 103 h 418"/>
                  <a:gd name="T62" fmla="*/ 49 w 418"/>
                  <a:gd name="T63" fmla="*/ 73 h 418"/>
                  <a:gd name="T64" fmla="*/ 74 w 418"/>
                  <a:gd name="T65" fmla="*/ 48 h 418"/>
                  <a:gd name="T66" fmla="*/ 103 w 418"/>
                  <a:gd name="T67" fmla="*/ 27 h 418"/>
                  <a:gd name="T68" fmla="*/ 136 w 418"/>
                  <a:gd name="T69" fmla="*/ 13 h 418"/>
                  <a:gd name="T70" fmla="*/ 171 w 418"/>
                  <a:gd name="T71" fmla="*/ 3 h 418"/>
                  <a:gd name="T72" fmla="*/ 209 w 418"/>
                  <a:gd name="T73" fmla="*/ 0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18" h="418">
                    <a:moveTo>
                      <a:pt x="209" y="0"/>
                    </a:moveTo>
                    <a:lnTo>
                      <a:pt x="247" y="3"/>
                    </a:lnTo>
                    <a:lnTo>
                      <a:pt x="282" y="13"/>
                    </a:lnTo>
                    <a:lnTo>
                      <a:pt x="315" y="27"/>
                    </a:lnTo>
                    <a:lnTo>
                      <a:pt x="344" y="48"/>
                    </a:lnTo>
                    <a:lnTo>
                      <a:pt x="369" y="73"/>
                    </a:lnTo>
                    <a:lnTo>
                      <a:pt x="390" y="103"/>
                    </a:lnTo>
                    <a:lnTo>
                      <a:pt x="405" y="136"/>
                    </a:lnTo>
                    <a:lnTo>
                      <a:pt x="415" y="171"/>
                    </a:lnTo>
                    <a:lnTo>
                      <a:pt x="418" y="208"/>
                    </a:lnTo>
                    <a:lnTo>
                      <a:pt x="415" y="246"/>
                    </a:lnTo>
                    <a:lnTo>
                      <a:pt x="405" y="281"/>
                    </a:lnTo>
                    <a:lnTo>
                      <a:pt x="390" y="314"/>
                    </a:lnTo>
                    <a:lnTo>
                      <a:pt x="369" y="343"/>
                    </a:lnTo>
                    <a:lnTo>
                      <a:pt x="344" y="369"/>
                    </a:lnTo>
                    <a:lnTo>
                      <a:pt x="315" y="390"/>
                    </a:lnTo>
                    <a:lnTo>
                      <a:pt x="282" y="404"/>
                    </a:lnTo>
                    <a:lnTo>
                      <a:pt x="247" y="415"/>
                    </a:lnTo>
                    <a:lnTo>
                      <a:pt x="209" y="418"/>
                    </a:lnTo>
                    <a:lnTo>
                      <a:pt x="171" y="415"/>
                    </a:lnTo>
                    <a:lnTo>
                      <a:pt x="136" y="404"/>
                    </a:lnTo>
                    <a:lnTo>
                      <a:pt x="103" y="390"/>
                    </a:lnTo>
                    <a:lnTo>
                      <a:pt x="74" y="369"/>
                    </a:lnTo>
                    <a:lnTo>
                      <a:pt x="49" y="343"/>
                    </a:lnTo>
                    <a:lnTo>
                      <a:pt x="28" y="314"/>
                    </a:lnTo>
                    <a:lnTo>
                      <a:pt x="13" y="281"/>
                    </a:lnTo>
                    <a:lnTo>
                      <a:pt x="3" y="246"/>
                    </a:lnTo>
                    <a:lnTo>
                      <a:pt x="0" y="208"/>
                    </a:lnTo>
                    <a:lnTo>
                      <a:pt x="3" y="171"/>
                    </a:lnTo>
                    <a:lnTo>
                      <a:pt x="13" y="136"/>
                    </a:lnTo>
                    <a:lnTo>
                      <a:pt x="28" y="103"/>
                    </a:lnTo>
                    <a:lnTo>
                      <a:pt x="49" y="73"/>
                    </a:lnTo>
                    <a:lnTo>
                      <a:pt x="74" y="48"/>
                    </a:lnTo>
                    <a:lnTo>
                      <a:pt x="103" y="27"/>
                    </a:lnTo>
                    <a:lnTo>
                      <a:pt x="136" y="13"/>
                    </a:lnTo>
                    <a:lnTo>
                      <a:pt x="171" y="3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/>
              </a:p>
            </p:txBody>
          </p:sp>
          <p:sp>
            <p:nvSpPr>
              <p:cNvPr id="40" name="ïŝliďé">
                <a:extLst>
                  <a:ext uri="{FF2B5EF4-FFF2-40B4-BE49-F238E27FC236}">
                    <a16:creationId xmlns:a16="http://schemas.microsoft.com/office/drawing/2014/main" id="{1C9F2AFA-3DC9-A842-8E0E-43B502D91E19}"/>
                  </a:ext>
                </a:extLst>
              </p:cNvPr>
              <p:cNvSpPr/>
              <p:nvPr/>
            </p:nvSpPr>
            <p:spPr bwMode="auto">
              <a:xfrm>
                <a:off x="1718566" y="2039286"/>
                <a:ext cx="216359" cy="370854"/>
              </a:xfrm>
              <a:custGeom>
                <a:avLst/>
                <a:gdLst>
                  <a:gd name="T0" fmla="*/ 100 w 307"/>
                  <a:gd name="T1" fmla="*/ 427 h 527"/>
                  <a:gd name="T2" fmla="*/ 129 w 307"/>
                  <a:gd name="T3" fmla="*/ 427 h 527"/>
                  <a:gd name="T4" fmla="*/ 64 w 307"/>
                  <a:gd name="T5" fmla="*/ 527 h 527"/>
                  <a:gd name="T6" fmla="*/ 0 w 307"/>
                  <a:gd name="T7" fmla="*/ 427 h 527"/>
                  <a:gd name="T8" fmla="*/ 29 w 307"/>
                  <a:gd name="T9" fmla="*/ 427 h 527"/>
                  <a:gd name="T10" fmla="*/ 30 w 307"/>
                  <a:gd name="T11" fmla="*/ 0 h 527"/>
                  <a:gd name="T12" fmla="*/ 100 w 307"/>
                  <a:gd name="T13" fmla="*/ 0 h 527"/>
                  <a:gd name="T14" fmla="*/ 100 w 307"/>
                  <a:gd name="T15" fmla="*/ 427 h 527"/>
                  <a:gd name="T16" fmla="*/ 193 w 307"/>
                  <a:gd name="T17" fmla="*/ 385 h 527"/>
                  <a:gd name="T18" fmla="*/ 292 w 307"/>
                  <a:gd name="T19" fmla="*/ 263 h 527"/>
                  <a:gd name="T20" fmla="*/ 292 w 307"/>
                  <a:gd name="T21" fmla="*/ 235 h 527"/>
                  <a:gd name="T22" fmla="*/ 154 w 307"/>
                  <a:gd name="T23" fmla="*/ 235 h 527"/>
                  <a:gd name="T24" fmla="*/ 154 w 307"/>
                  <a:gd name="T25" fmla="*/ 263 h 527"/>
                  <a:gd name="T26" fmla="*/ 248 w 307"/>
                  <a:gd name="T27" fmla="*/ 263 h 527"/>
                  <a:gd name="T28" fmla="*/ 248 w 307"/>
                  <a:gd name="T29" fmla="*/ 264 h 527"/>
                  <a:gd name="T30" fmla="*/ 149 w 307"/>
                  <a:gd name="T31" fmla="*/ 385 h 527"/>
                  <a:gd name="T32" fmla="*/ 149 w 307"/>
                  <a:gd name="T33" fmla="*/ 414 h 527"/>
                  <a:gd name="T34" fmla="*/ 293 w 307"/>
                  <a:gd name="T35" fmla="*/ 414 h 527"/>
                  <a:gd name="T36" fmla="*/ 293 w 307"/>
                  <a:gd name="T37" fmla="*/ 386 h 527"/>
                  <a:gd name="T38" fmla="*/ 193 w 307"/>
                  <a:gd name="T39" fmla="*/ 386 h 527"/>
                  <a:gd name="T40" fmla="*/ 193 w 307"/>
                  <a:gd name="T41" fmla="*/ 385 h 527"/>
                  <a:gd name="T42" fmla="*/ 193 w 307"/>
                  <a:gd name="T43" fmla="*/ 385 h 527"/>
                  <a:gd name="T44" fmla="*/ 172 w 307"/>
                  <a:gd name="T45" fmla="*/ 190 h 527"/>
                  <a:gd name="T46" fmla="*/ 135 w 307"/>
                  <a:gd name="T47" fmla="*/ 190 h 527"/>
                  <a:gd name="T48" fmla="*/ 195 w 307"/>
                  <a:gd name="T49" fmla="*/ 10 h 527"/>
                  <a:gd name="T50" fmla="*/ 246 w 307"/>
                  <a:gd name="T51" fmla="*/ 10 h 527"/>
                  <a:gd name="T52" fmla="*/ 307 w 307"/>
                  <a:gd name="T53" fmla="*/ 190 h 527"/>
                  <a:gd name="T54" fmla="*/ 272 w 307"/>
                  <a:gd name="T55" fmla="*/ 190 h 527"/>
                  <a:gd name="T56" fmla="*/ 260 w 307"/>
                  <a:gd name="T57" fmla="*/ 155 h 527"/>
                  <a:gd name="T58" fmla="*/ 183 w 307"/>
                  <a:gd name="T59" fmla="*/ 155 h 527"/>
                  <a:gd name="T60" fmla="*/ 172 w 307"/>
                  <a:gd name="T61" fmla="*/ 190 h 527"/>
                  <a:gd name="T62" fmla="*/ 191 w 307"/>
                  <a:gd name="T63" fmla="*/ 130 h 527"/>
                  <a:gd name="T64" fmla="*/ 252 w 307"/>
                  <a:gd name="T65" fmla="*/ 130 h 527"/>
                  <a:gd name="T66" fmla="*/ 221 w 307"/>
                  <a:gd name="T67" fmla="*/ 37 h 527"/>
                  <a:gd name="T68" fmla="*/ 191 w 307"/>
                  <a:gd name="T69" fmla="*/ 130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07" h="527">
                    <a:moveTo>
                      <a:pt x="100" y="427"/>
                    </a:moveTo>
                    <a:lnTo>
                      <a:pt x="129" y="427"/>
                    </a:lnTo>
                    <a:lnTo>
                      <a:pt x="64" y="527"/>
                    </a:lnTo>
                    <a:lnTo>
                      <a:pt x="0" y="427"/>
                    </a:lnTo>
                    <a:lnTo>
                      <a:pt x="29" y="427"/>
                    </a:lnTo>
                    <a:lnTo>
                      <a:pt x="30" y="0"/>
                    </a:lnTo>
                    <a:lnTo>
                      <a:pt x="100" y="0"/>
                    </a:lnTo>
                    <a:lnTo>
                      <a:pt x="100" y="427"/>
                    </a:lnTo>
                    <a:close/>
                    <a:moveTo>
                      <a:pt x="193" y="385"/>
                    </a:moveTo>
                    <a:lnTo>
                      <a:pt x="292" y="263"/>
                    </a:lnTo>
                    <a:lnTo>
                      <a:pt x="292" y="235"/>
                    </a:lnTo>
                    <a:lnTo>
                      <a:pt x="154" y="235"/>
                    </a:lnTo>
                    <a:lnTo>
                      <a:pt x="154" y="263"/>
                    </a:lnTo>
                    <a:lnTo>
                      <a:pt x="248" y="263"/>
                    </a:lnTo>
                    <a:lnTo>
                      <a:pt x="248" y="264"/>
                    </a:lnTo>
                    <a:lnTo>
                      <a:pt x="149" y="385"/>
                    </a:lnTo>
                    <a:lnTo>
                      <a:pt x="149" y="414"/>
                    </a:lnTo>
                    <a:lnTo>
                      <a:pt x="293" y="414"/>
                    </a:lnTo>
                    <a:lnTo>
                      <a:pt x="293" y="386"/>
                    </a:lnTo>
                    <a:lnTo>
                      <a:pt x="193" y="386"/>
                    </a:lnTo>
                    <a:lnTo>
                      <a:pt x="193" y="385"/>
                    </a:lnTo>
                    <a:lnTo>
                      <a:pt x="193" y="385"/>
                    </a:lnTo>
                    <a:close/>
                    <a:moveTo>
                      <a:pt x="172" y="190"/>
                    </a:moveTo>
                    <a:lnTo>
                      <a:pt x="135" y="190"/>
                    </a:lnTo>
                    <a:lnTo>
                      <a:pt x="195" y="10"/>
                    </a:lnTo>
                    <a:lnTo>
                      <a:pt x="246" y="10"/>
                    </a:lnTo>
                    <a:lnTo>
                      <a:pt x="307" y="190"/>
                    </a:lnTo>
                    <a:lnTo>
                      <a:pt x="272" y="190"/>
                    </a:lnTo>
                    <a:lnTo>
                      <a:pt x="260" y="155"/>
                    </a:lnTo>
                    <a:lnTo>
                      <a:pt x="183" y="155"/>
                    </a:lnTo>
                    <a:lnTo>
                      <a:pt x="172" y="190"/>
                    </a:lnTo>
                    <a:close/>
                    <a:moveTo>
                      <a:pt x="191" y="130"/>
                    </a:moveTo>
                    <a:lnTo>
                      <a:pt x="252" y="130"/>
                    </a:lnTo>
                    <a:lnTo>
                      <a:pt x="221" y="37"/>
                    </a:lnTo>
                    <a:lnTo>
                      <a:pt x="191" y="13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/>
              </a:p>
            </p:txBody>
          </p:sp>
        </p:grpSp>
        <p:sp>
          <p:nvSpPr>
            <p:cNvPr id="38" name="ïṩļide">
              <a:extLst>
                <a:ext uri="{FF2B5EF4-FFF2-40B4-BE49-F238E27FC236}">
                  <a16:creationId xmlns:a16="http://schemas.microsoft.com/office/drawing/2014/main" id="{77D8AE78-BCA4-C347-8316-26F694111508}"/>
                </a:ext>
              </a:extLst>
            </p:cNvPr>
            <p:cNvSpPr/>
            <p:nvPr/>
          </p:nvSpPr>
          <p:spPr>
            <a:xfrm>
              <a:off x="5076846" y="4378348"/>
              <a:ext cx="1920854" cy="44607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tabLst>
                  <a:tab pos="227965" algn="l"/>
                </a:tabLst>
                <a:defRPr/>
              </a:pPr>
              <a:r>
                <a:rPr lang="zh-CN" altLang="en-US" sz="1600" b="1" dirty="0"/>
                <a:t>面包制作</a:t>
              </a:r>
              <a:endParaRPr lang="en-US" altLang="zh-CN" sz="1600" b="1" dirty="0"/>
            </a:p>
          </p:txBody>
        </p:sp>
      </p:grpSp>
      <p:cxnSp>
        <p:nvCxnSpPr>
          <p:cNvPr id="41" name="直接连接符 10">
            <a:extLst>
              <a:ext uri="{FF2B5EF4-FFF2-40B4-BE49-F238E27FC236}">
                <a16:creationId xmlns:a16="http://schemas.microsoft.com/office/drawing/2014/main" id="{785A0787-4F19-4E4C-884A-E7ECFA00FCA8}"/>
              </a:ext>
            </a:extLst>
          </p:cNvPr>
          <p:cNvCxnSpPr>
            <a:cxnSpLocks/>
          </p:cNvCxnSpPr>
          <p:nvPr/>
        </p:nvCxnSpPr>
        <p:spPr>
          <a:xfrm>
            <a:off x="5402567" y="2912180"/>
            <a:ext cx="0" cy="3395093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11">
            <a:extLst>
              <a:ext uri="{FF2B5EF4-FFF2-40B4-BE49-F238E27FC236}">
                <a16:creationId xmlns:a16="http://schemas.microsoft.com/office/drawing/2014/main" id="{24C976DA-FD4B-3C42-B6B3-49D478812BF0}"/>
              </a:ext>
            </a:extLst>
          </p:cNvPr>
          <p:cNvCxnSpPr>
            <a:cxnSpLocks/>
          </p:cNvCxnSpPr>
          <p:nvPr/>
        </p:nvCxnSpPr>
        <p:spPr>
          <a:xfrm>
            <a:off x="8526767" y="2877355"/>
            <a:ext cx="0" cy="3395093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图片 42">
            <a:extLst>
              <a:ext uri="{FF2B5EF4-FFF2-40B4-BE49-F238E27FC236}">
                <a16:creationId xmlns:a16="http://schemas.microsoft.com/office/drawing/2014/main" id="{AAE8AF59-2B13-BD4E-9809-698537B4E4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71630" y="4579407"/>
            <a:ext cx="2504128" cy="1727866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8D26067A-8B5B-C145-B910-8ECB2C9A5F6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15450" y="4680658"/>
            <a:ext cx="2457390" cy="1727866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5E25D0E6-7E2B-B040-990D-677D46CCC8A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76231" y="4609726"/>
            <a:ext cx="2520617" cy="172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62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3546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762539" y="1490659"/>
            <a:ext cx="10336070" cy="80254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629998" y="1078301"/>
            <a:ext cx="856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求解三角形的面积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5C4F6A-735D-F846-B44B-589C3568A199}"/>
              </a:ext>
            </a:extLst>
          </p:cNvPr>
          <p:cNvSpPr txBox="1"/>
          <p:nvPr/>
        </p:nvSpPr>
        <p:spPr>
          <a:xfrm>
            <a:off x="4634609" y="2742912"/>
            <a:ext cx="689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grpSp>
        <p:nvGrpSpPr>
          <p:cNvPr id="18" name="ïṧḻíḑé">
            <a:extLst>
              <a:ext uri="{FF2B5EF4-FFF2-40B4-BE49-F238E27FC236}">
                <a16:creationId xmlns:a16="http://schemas.microsoft.com/office/drawing/2014/main" id="{8BD131E5-8D37-EC42-9302-19DA47F41403}"/>
              </a:ext>
            </a:extLst>
          </p:cNvPr>
          <p:cNvGrpSpPr/>
          <p:nvPr/>
        </p:nvGrpSpPr>
        <p:grpSpPr>
          <a:xfrm>
            <a:off x="2082800" y="1995082"/>
            <a:ext cx="3071799" cy="2779626"/>
            <a:chOff x="1601551" y="1529373"/>
            <a:chExt cx="3071799" cy="2779626"/>
          </a:xfrm>
        </p:grpSpPr>
        <p:sp>
          <p:nvSpPr>
            <p:cNvPr id="19" name="iṧļïḓe">
              <a:extLst>
                <a:ext uri="{FF2B5EF4-FFF2-40B4-BE49-F238E27FC236}">
                  <a16:creationId xmlns:a16="http://schemas.microsoft.com/office/drawing/2014/main" id="{7C9C2381-12AA-8047-A3BA-ACEE6EC98C15}"/>
                </a:ext>
              </a:extLst>
            </p:cNvPr>
            <p:cNvSpPr/>
            <p:nvPr/>
          </p:nvSpPr>
          <p:spPr>
            <a:xfrm>
              <a:off x="1601551" y="1529373"/>
              <a:ext cx="3071799" cy="2462056"/>
            </a:xfrm>
            <a:prstGeom prst="rect">
              <a:avLst/>
            </a:prstGeom>
            <a:solidFill>
              <a:schemeClr val="bg1"/>
            </a:solidFill>
            <a:ln w="12700" cap="rnd">
              <a:noFill/>
              <a:prstDash val="solid"/>
              <a:round/>
              <a:headEnd/>
              <a:tailE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îś1îdè">
              <a:extLst>
                <a:ext uri="{FF2B5EF4-FFF2-40B4-BE49-F238E27FC236}">
                  <a16:creationId xmlns:a16="http://schemas.microsoft.com/office/drawing/2014/main" id="{CF0441C7-7609-7341-9089-6517F623FCA7}"/>
                </a:ext>
              </a:extLst>
            </p:cNvPr>
            <p:cNvSpPr/>
            <p:nvPr/>
          </p:nvSpPr>
          <p:spPr>
            <a:xfrm>
              <a:off x="2391672" y="3701283"/>
              <a:ext cx="1491557" cy="60771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r>
                <a:rPr lang="zh-CN" altLang="en-US" sz="1600" b="1" dirty="0">
                  <a:solidFill>
                    <a:schemeClr val="tx1"/>
                  </a:solidFill>
                </a:rPr>
                <a:t>直角三角形</a:t>
              </a:r>
            </a:p>
          </p:txBody>
        </p:sp>
        <p:sp>
          <p:nvSpPr>
            <p:cNvPr id="22" name="ïš1íde">
              <a:extLst>
                <a:ext uri="{FF2B5EF4-FFF2-40B4-BE49-F238E27FC236}">
                  <a16:creationId xmlns:a16="http://schemas.microsoft.com/office/drawing/2014/main" id="{3D85A6C1-A606-8946-A045-ECA0A36B47E1}"/>
                </a:ext>
              </a:extLst>
            </p:cNvPr>
            <p:cNvSpPr txBox="1"/>
            <p:nvPr/>
          </p:nvSpPr>
          <p:spPr>
            <a:xfrm>
              <a:off x="1944784" y="2478997"/>
              <a:ext cx="446888" cy="496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dirty="0"/>
                <a:t>3</a:t>
              </a:r>
            </a:p>
          </p:txBody>
        </p:sp>
        <p:sp>
          <p:nvSpPr>
            <p:cNvPr id="23" name="ïš1íde">
              <a:extLst>
                <a:ext uri="{FF2B5EF4-FFF2-40B4-BE49-F238E27FC236}">
                  <a16:creationId xmlns:a16="http://schemas.microsoft.com/office/drawing/2014/main" id="{3ED83B9E-CD0E-EA4F-BDB8-C0A081C9F824}"/>
                </a:ext>
              </a:extLst>
            </p:cNvPr>
            <p:cNvSpPr txBox="1"/>
            <p:nvPr/>
          </p:nvSpPr>
          <p:spPr>
            <a:xfrm>
              <a:off x="3107173" y="2478997"/>
              <a:ext cx="446888" cy="496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dirty="0"/>
                <a:t>5</a:t>
              </a:r>
            </a:p>
          </p:txBody>
        </p:sp>
        <p:sp>
          <p:nvSpPr>
            <p:cNvPr id="24" name="ïš1íde">
              <a:extLst>
                <a:ext uri="{FF2B5EF4-FFF2-40B4-BE49-F238E27FC236}">
                  <a16:creationId xmlns:a16="http://schemas.microsoft.com/office/drawing/2014/main" id="{BADDF183-56A3-F74B-A1B1-915C014ECD5C}"/>
                </a:ext>
              </a:extLst>
            </p:cNvPr>
            <p:cNvSpPr txBox="1"/>
            <p:nvPr/>
          </p:nvSpPr>
          <p:spPr>
            <a:xfrm>
              <a:off x="2623080" y="3166828"/>
              <a:ext cx="446888" cy="496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dirty="0"/>
                <a:t>4</a:t>
              </a:r>
            </a:p>
          </p:txBody>
        </p:sp>
      </p:grpSp>
      <p:sp>
        <p:nvSpPr>
          <p:cNvPr id="25" name="ïṣlíḑè">
            <a:extLst>
              <a:ext uri="{FF2B5EF4-FFF2-40B4-BE49-F238E27FC236}">
                <a16:creationId xmlns:a16="http://schemas.microsoft.com/office/drawing/2014/main" id="{D07A793A-D5E1-AF44-B55E-352846773B14}"/>
              </a:ext>
            </a:extLst>
          </p:cNvPr>
          <p:cNvSpPr/>
          <p:nvPr/>
        </p:nvSpPr>
        <p:spPr>
          <a:xfrm>
            <a:off x="5969800" y="1995082"/>
            <a:ext cx="3071799" cy="2462056"/>
          </a:xfrm>
          <a:prstGeom prst="rect">
            <a:avLst/>
          </a:prstGeom>
          <a:solidFill>
            <a:schemeClr val="bg1"/>
          </a:solidFill>
          <a:ln w="12700" cap="rnd">
            <a:noFill/>
            <a:prstDash val="solid"/>
            <a:round/>
            <a:headEnd/>
            <a:tailE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íṩļiďê">
            <a:extLst>
              <a:ext uri="{FF2B5EF4-FFF2-40B4-BE49-F238E27FC236}">
                <a16:creationId xmlns:a16="http://schemas.microsoft.com/office/drawing/2014/main" id="{556CF68F-3FD9-E142-98F7-EF0C567480AF}"/>
              </a:ext>
            </a:extLst>
          </p:cNvPr>
          <p:cNvSpPr/>
          <p:nvPr/>
        </p:nvSpPr>
        <p:spPr>
          <a:xfrm>
            <a:off x="6759921" y="4166992"/>
            <a:ext cx="1491557" cy="607716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  <a:headEnd/>
            <a:tailE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r>
              <a:rPr lang="zh-CN" altLang="en-US" sz="1600" b="1" dirty="0">
                <a:solidFill>
                  <a:schemeClr val="bg1"/>
                </a:solidFill>
              </a:rPr>
              <a:t>等腰三角形</a:t>
            </a:r>
          </a:p>
        </p:txBody>
      </p:sp>
      <p:sp>
        <p:nvSpPr>
          <p:cNvPr id="27" name="ïṥliḓè">
            <a:extLst>
              <a:ext uri="{FF2B5EF4-FFF2-40B4-BE49-F238E27FC236}">
                <a16:creationId xmlns:a16="http://schemas.microsoft.com/office/drawing/2014/main" id="{BADCC33C-B93B-B440-A41F-6E538B88455B}"/>
              </a:ext>
            </a:extLst>
          </p:cNvPr>
          <p:cNvSpPr txBox="1"/>
          <p:nvPr/>
        </p:nvSpPr>
        <p:spPr>
          <a:xfrm>
            <a:off x="6336607" y="2995366"/>
            <a:ext cx="503995" cy="496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/>
              <a:t>2</a:t>
            </a:r>
          </a:p>
        </p:txBody>
      </p:sp>
      <p:sp>
        <p:nvSpPr>
          <p:cNvPr id="28" name="ïṥliḓè">
            <a:extLst>
              <a:ext uri="{FF2B5EF4-FFF2-40B4-BE49-F238E27FC236}">
                <a16:creationId xmlns:a16="http://schemas.microsoft.com/office/drawing/2014/main" id="{79828931-8ACC-8E4D-A9A9-6330B60D5922}"/>
              </a:ext>
            </a:extLst>
          </p:cNvPr>
          <p:cNvSpPr txBox="1"/>
          <p:nvPr/>
        </p:nvSpPr>
        <p:spPr>
          <a:xfrm>
            <a:off x="8063217" y="2977612"/>
            <a:ext cx="503995" cy="496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/>
              <a:t>2</a:t>
            </a:r>
          </a:p>
        </p:txBody>
      </p:sp>
      <p:sp>
        <p:nvSpPr>
          <p:cNvPr id="29" name="ïṥliḓè">
            <a:extLst>
              <a:ext uri="{FF2B5EF4-FFF2-40B4-BE49-F238E27FC236}">
                <a16:creationId xmlns:a16="http://schemas.microsoft.com/office/drawing/2014/main" id="{5A1D3938-C224-F947-979B-ADAE3CEA5F22}"/>
              </a:ext>
            </a:extLst>
          </p:cNvPr>
          <p:cNvSpPr txBox="1"/>
          <p:nvPr/>
        </p:nvSpPr>
        <p:spPr>
          <a:xfrm>
            <a:off x="7252906" y="3631911"/>
            <a:ext cx="503995" cy="496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/>
              <a:t>3</a:t>
            </a:r>
          </a:p>
        </p:txBody>
      </p:sp>
      <p:sp>
        <p:nvSpPr>
          <p:cNvPr id="30" name="等腰三角形 20">
            <a:extLst>
              <a:ext uri="{FF2B5EF4-FFF2-40B4-BE49-F238E27FC236}">
                <a16:creationId xmlns:a16="http://schemas.microsoft.com/office/drawing/2014/main" id="{2ED2355F-ECED-5C42-AE65-2DD281B34AE4}"/>
              </a:ext>
            </a:extLst>
          </p:cNvPr>
          <p:cNvSpPr/>
          <p:nvPr/>
        </p:nvSpPr>
        <p:spPr>
          <a:xfrm>
            <a:off x="6759920" y="2365763"/>
            <a:ext cx="1491556" cy="1376760"/>
          </a:xfrm>
          <a:prstGeom prst="triangl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直角三角形 30">
            <a:extLst>
              <a:ext uri="{FF2B5EF4-FFF2-40B4-BE49-F238E27FC236}">
                <a16:creationId xmlns:a16="http://schemas.microsoft.com/office/drawing/2014/main" id="{B6DF2A23-2DEB-DE42-8147-2A1C98C0AA37}"/>
              </a:ext>
            </a:extLst>
          </p:cNvPr>
          <p:cNvSpPr/>
          <p:nvPr/>
        </p:nvSpPr>
        <p:spPr>
          <a:xfrm>
            <a:off x="2918185" y="2491141"/>
            <a:ext cx="956808" cy="1103853"/>
          </a:xfrm>
          <a:prstGeom prst="rtTriangl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îṥḷîḍê">
            <a:extLst>
              <a:ext uri="{FF2B5EF4-FFF2-40B4-BE49-F238E27FC236}">
                <a16:creationId xmlns:a16="http://schemas.microsoft.com/office/drawing/2014/main" id="{E9F5A45C-52E3-B44C-8995-495A0B59C0F6}"/>
              </a:ext>
            </a:extLst>
          </p:cNvPr>
          <p:cNvSpPr txBox="1"/>
          <p:nvPr/>
        </p:nvSpPr>
        <p:spPr>
          <a:xfrm>
            <a:off x="9856798" y="2944706"/>
            <a:ext cx="3266889" cy="1524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rPr>
              <a:t> s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rPr>
              <a:t>面积</a:t>
            </a:r>
            <a:endParaRPr lang="en-US" altLang="zh-CN" sz="1600" b="1" dirty="0">
              <a:solidFill>
                <a:schemeClr val="tx1">
                  <a:lumMod val="85000"/>
                  <a:lumOff val="15000"/>
                  <a:alpha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rPr>
              <a:t> d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rPr>
              <a:t>底边</a:t>
            </a:r>
            <a:endParaRPr lang="en-US" altLang="zh-CN" sz="1600" b="1" dirty="0">
              <a:solidFill>
                <a:schemeClr val="tx1">
                  <a:lumMod val="85000"/>
                  <a:lumOff val="15000"/>
                  <a:alpha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rPr>
              <a:t> h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rPr>
              <a:t>高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rPr>
              <a:t>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rPr>
              <a:t> </a:t>
            </a:r>
            <a:r>
              <a:rPr lang="en-US" altLang="zh-CN" sz="1600" b="1" dirty="0">
                <a:solidFill>
                  <a:srgbClr val="FF0000">
                    <a:alpha val="50000"/>
                  </a:srgbClr>
                </a:solidFill>
              </a:rPr>
              <a:t>s =  d * h / 2</a:t>
            </a:r>
          </a:p>
        </p:txBody>
      </p:sp>
      <p:cxnSp>
        <p:nvCxnSpPr>
          <p:cNvPr id="34" name="直接连接符 11">
            <a:extLst>
              <a:ext uri="{FF2B5EF4-FFF2-40B4-BE49-F238E27FC236}">
                <a16:creationId xmlns:a16="http://schemas.microsoft.com/office/drawing/2014/main" id="{12FA477E-B11E-C042-B882-7FEE169EADDC}"/>
              </a:ext>
            </a:extLst>
          </p:cNvPr>
          <p:cNvCxnSpPr>
            <a:stCxn id="30" idx="0"/>
          </p:cNvCxnSpPr>
          <p:nvPr/>
        </p:nvCxnSpPr>
        <p:spPr>
          <a:xfrm flipH="1">
            <a:off x="7504903" y="2365763"/>
            <a:ext cx="795" cy="137676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ïṥliḓè">
            <a:extLst>
              <a:ext uri="{FF2B5EF4-FFF2-40B4-BE49-F238E27FC236}">
                <a16:creationId xmlns:a16="http://schemas.microsoft.com/office/drawing/2014/main" id="{2369A8A3-62F6-3345-8C86-AA52096057B3}"/>
              </a:ext>
            </a:extLst>
          </p:cNvPr>
          <p:cNvSpPr txBox="1"/>
          <p:nvPr/>
        </p:nvSpPr>
        <p:spPr>
          <a:xfrm>
            <a:off x="7418608" y="2969230"/>
            <a:ext cx="503995" cy="496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srgbClr val="FF0000"/>
                </a:solidFill>
              </a:rPr>
              <a:t>h</a:t>
            </a: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AD0DBCD-ED7B-364A-B4B1-7371DA7DA4DB}"/>
              </a:ext>
            </a:extLst>
          </p:cNvPr>
          <p:cNvGrpSpPr/>
          <p:nvPr/>
        </p:nvGrpSpPr>
        <p:grpSpPr>
          <a:xfrm>
            <a:off x="3223398" y="5029136"/>
            <a:ext cx="1303189" cy="835908"/>
            <a:chOff x="1813698" y="4813236"/>
            <a:chExt cx="1303189" cy="835908"/>
          </a:xfrm>
        </p:grpSpPr>
        <p:sp>
          <p:nvSpPr>
            <p:cNvPr id="37" name="ïṥliḓè">
              <a:extLst>
                <a:ext uri="{FF2B5EF4-FFF2-40B4-BE49-F238E27FC236}">
                  <a16:creationId xmlns:a16="http://schemas.microsoft.com/office/drawing/2014/main" id="{563CB97E-2F54-4645-AADE-F160DCF835CC}"/>
                </a:ext>
              </a:extLst>
            </p:cNvPr>
            <p:cNvSpPr txBox="1"/>
            <p:nvPr/>
          </p:nvSpPr>
          <p:spPr>
            <a:xfrm>
              <a:off x="1813698" y="4813236"/>
              <a:ext cx="1303189" cy="416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b="1" dirty="0">
                  <a:solidFill>
                    <a:schemeClr val="bg1">
                      <a:lumMod val="50000"/>
                    </a:schemeClr>
                  </a:solidFill>
                </a:rPr>
                <a:t>d : 4</a:t>
              </a:r>
            </a:p>
          </p:txBody>
        </p:sp>
        <p:sp>
          <p:nvSpPr>
            <p:cNvPr id="38" name="ïṥliḓè">
              <a:extLst>
                <a:ext uri="{FF2B5EF4-FFF2-40B4-BE49-F238E27FC236}">
                  <a16:creationId xmlns:a16="http://schemas.microsoft.com/office/drawing/2014/main" id="{3A29B028-ED6C-A94F-820D-24291BED0A01}"/>
                </a:ext>
              </a:extLst>
            </p:cNvPr>
            <p:cNvSpPr txBox="1"/>
            <p:nvPr/>
          </p:nvSpPr>
          <p:spPr>
            <a:xfrm>
              <a:off x="1813698" y="5233133"/>
              <a:ext cx="1303189" cy="416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b="1" dirty="0">
                  <a:solidFill>
                    <a:schemeClr val="bg1">
                      <a:lumMod val="50000"/>
                    </a:schemeClr>
                  </a:solidFill>
                </a:rPr>
                <a:t>h : 3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C03790FC-E8FB-0B45-867D-5A933096DA7B}"/>
              </a:ext>
            </a:extLst>
          </p:cNvPr>
          <p:cNvGrpSpPr/>
          <p:nvPr/>
        </p:nvGrpSpPr>
        <p:grpSpPr>
          <a:xfrm>
            <a:off x="7019010" y="5029136"/>
            <a:ext cx="1303189" cy="835908"/>
            <a:chOff x="1813698" y="4813236"/>
            <a:chExt cx="1303189" cy="835908"/>
          </a:xfrm>
        </p:grpSpPr>
        <p:sp>
          <p:nvSpPr>
            <p:cNvPr id="40" name="ïṥliḓè">
              <a:extLst>
                <a:ext uri="{FF2B5EF4-FFF2-40B4-BE49-F238E27FC236}">
                  <a16:creationId xmlns:a16="http://schemas.microsoft.com/office/drawing/2014/main" id="{DCB7963F-BC2E-3C4C-9E44-9C74C63FA2A5}"/>
                </a:ext>
              </a:extLst>
            </p:cNvPr>
            <p:cNvSpPr txBox="1"/>
            <p:nvPr/>
          </p:nvSpPr>
          <p:spPr>
            <a:xfrm>
              <a:off x="1813698" y="4813236"/>
              <a:ext cx="1303189" cy="416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b="1" dirty="0">
                  <a:solidFill>
                    <a:schemeClr val="bg1">
                      <a:lumMod val="50000"/>
                    </a:schemeClr>
                  </a:solidFill>
                </a:rPr>
                <a:t>d : 3</a:t>
              </a:r>
            </a:p>
          </p:txBody>
        </p:sp>
        <p:sp>
          <p:nvSpPr>
            <p:cNvPr id="41" name="ïṥliḓè">
              <a:extLst>
                <a:ext uri="{FF2B5EF4-FFF2-40B4-BE49-F238E27FC236}">
                  <a16:creationId xmlns:a16="http://schemas.microsoft.com/office/drawing/2014/main" id="{E1773589-8B85-034E-9998-2763FD6010C0}"/>
                </a:ext>
              </a:extLst>
            </p:cNvPr>
            <p:cNvSpPr txBox="1"/>
            <p:nvPr/>
          </p:nvSpPr>
          <p:spPr>
            <a:xfrm>
              <a:off x="1813698" y="5233133"/>
              <a:ext cx="1303189" cy="416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b="1" dirty="0">
                  <a:solidFill>
                    <a:schemeClr val="bg1">
                      <a:lumMod val="50000"/>
                    </a:schemeClr>
                  </a:solidFill>
                </a:rPr>
                <a:t>h : </a:t>
              </a: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</a:rPr>
                <a:t>？</a:t>
              </a:r>
              <a:endParaRPr lang="en-US" altLang="zh-CN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7231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81644" y="2574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762539" y="1490659"/>
            <a:ext cx="10336070" cy="80254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629998" y="1078301"/>
            <a:ext cx="856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求解三角形的面积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5C4F6A-735D-F846-B44B-589C3568A199}"/>
              </a:ext>
            </a:extLst>
          </p:cNvPr>
          <p:cNvSpPr txBox="1"/>
          <p:nvPr/>
        </p:nvSpPr>
        <p:spPr>
          <a:xfrm>
            <a:off x="4634609" y="2742912"/>
            <a:ext cx="689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D74D72B8-E461-7D4E-A7B7-1ED719A40579}"/>
              </a:ext>
            </a:extLst>
          </p:cNvPr>
          <p:cNvGrpSpPr/>
          <p:nvPr/>
        </p:nvGrpSpPr>
        <p:grpSpPr>
          <a:xfrm>
            <a:off x="6573918" y="2244768"/>
            <a:ext cx="3071800" cy="2779626"/>
            <a:chOff x="8447099" y="1779182"/>
            <a:chExt cx="3071800" cy="2779626"/>
          </a:xfrm>
        </p:grpSpPr>
        <p:grpSp>
          <p:nvGrpSpPr>
            <p:cNvPr id="43" name="íSļîḋe">
              <a:extLst>
                <a:ext uri="{FF2B5EF4-FFF2-40B4-BE49-F238E27FC236}">
                  <a16:creationId xmlns:a16="http://schemas.microsoft.com/office/drawing/2014/main" id="{16C9A852-2855-0A41-BD4F-5A93A9FFAC0B}"/>
                </a:ext>
              </a:extLst>
            </p:cNvPr>
            <p:cNvGrpSpPr/>
            <p:nvPr/>
          </p:nvGrpSpPr>
          <p:grpSpPr>
            <a:xfrm>
              <a:off x="8447099" y="1779182"/>
              <a:ext cx="3071800" cy="2779626"/>
              <a:chOff x="1601550" y="1529373"/>
              <a:chExt cx="3071800" cy="2779626"/>
            </a:xfrm>
          </p:grpSpPr>
          <p:sp>
            <p:nvSpPr>
              <p:cNvPr id="45" name="i$ḻïḑé">
                <a:extLst>
                  <a:ext uri="{FF2B5EF4-FFF2-40B4-BE49-F238E27FC236}">
                    <a16:creationId xmlns:a16="http://schemas.microsoft.com/office/drawing/2014/main" id="{F23080B8-7945-4847-8D3D-B6ABD3F277D4}"/>
                  </a:ext>
                </a:extLst>
              </p:cNvPr>
              <p:cNvSpPr/>
              <p:nvPr/>
            </p:nvSpPr>
            <p:spPr>
              <a:xfrm>
                <a:off x="1601551" y="1529373"/>
                <a:ext cx="3071799" cy="2462056"/>
              </a:xfrm>
              <a:prstGeom prst="rect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tx1">
                    <a:lumMod val="85000"/>
                    <a:lumOff val="15000"/>
                    <a:alpha val="1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endParaRPr lang="zh-CN" altLang="en-US" sz="1600" b="1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6" name="ïŝľiḍe">
                <a:extLst>
                  <a:ext uri="{FF2B5EF4-FFF2-40B4-BE49-F238E27FC236}">
                    <a16:creationId xmlns:a16="http://schemas.microsoft.com/office/drawing/2014/main" id="{01FA0F6B-81B8-2545-84A8-E1F1296C6FA3}"/>
                  </a:ext>
                </a:extLst>
              </p:cNvPr>
              <p:cNvSpPr/>
              <p:nvPr/>
            </p:nvSpPr>
            <p:spPr>
              <a:xfrm>
                <a:off x="2391672" y="3701283"/>
                <a:ext cx="1491557" cy="60771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r>
                  <a:rPr lang="zh-CN" altLang="en-US" sz="1600" b="1" dirty="0">
                    <a:solidFill>
                      <a:schemeClr val="tx1"/>
                    </a:solidFill>
                  </a:rPr>
                  <a:t>非特殊三角形</a:t>
                </a:r>
              </a:p>
            </p:txBody>
          </p:sp>
          <p:sp>
            <p:nvSpPr>
              <p:cNvPr id="47" name="ïśļîḋé">
                <a:extLst>
                  <a:ext uri="{FF2B5EF4-FFF2-40B4-BE49-F238E27FC236}">
                    <a16:creationId xmlns:a16="http://schemas.microsoft.com/office/drawing/2014/main" id="{322C47EC-8429-C746-80CC-3CF5C6A38C2C}"/>
                  </a:ext>
                </a:extLst>
              </p:cNvPr>
              <p:cNvSpPr txBox="1"/>
              <p:nvPr/>
            </p:nvSpPr>
            <p:spPr>
              <a:xfrm>
                <a:off x="1601550" y="2387660"/>
                <a:ext cx="488097" cy="496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2000" dirty="0"/>
                  <a:t>7</a:t>
                </a:r>
              </a:p>
            </p:txBody>
          </p:sp>
          <p:sp>
            <p:nvSpPr>
              <p:cNvPr id="48" name="ïśļîḋé">
                <a:extLst>
                  <a:ext uri="{FF2B5EF4-FFF2-40B4-BE49-F238E27FC236}">
                    <a16:creationId xmlns:a16="http://schemas.microsoft.com/office/drawing/2014/main" id="{E89DA7EF-D90C-654D-91BB-143CACC48BDC}"/>
                  </a:ext>
                </a:extLst>
              </p:cNvPr>
              <p:cNvSpPr txBox="1"/>
              <p:nvPr/>
            </p:nvSpPr>
            <p:spPr>
              <a:xfrm>
                <a:off x="3842019" y="2387660"/>
                <a:ext cx="488097" cy="496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2000" dirty="0"/>
                  <a:t>8</a:t>
                </a:r>
              </a:p>
            </p:txBody>
          </p:sp>
          <p:sp>
            <p:nvSpPr>
              <p:cNvPr id="49" name="ïśļîḋé">
                <a:extLst>
                  <a:ext uri="{FF2B5EF4-FFF2-40B4-BE49-F238E27FC236}">
                    <a16:creationId xmlns:a16="http://schemas.microsoft.com/office/drawing/2014/main" id="{5A0D62E6-0DD1-5640-A1AC-FC01F646C417}"/>
                  </a:ext>
                </a:extLst>
              </p:cNvPr>
              <p:cNvSpPr txBox="1"/>
              <p:nvPr/>
            </p:nvSpPr>
            <p:spPr>
              <a:xfrm>
                <a:off x="2827145" y="3162497"/>
                <a:ext cx="488097" cy="496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2000" dirty="0"/>
                  <a:t>9</a:t>
                </a:r>
              </a:p>
            </p:txBody>
          </p:sp>
        </p:grpSp>
        <p:sp>
          <p:nvSpPr>
            <p:cNvPr id="44" name="等腰三角形 22">
              <a:extLst>
                <a:ext uri="{FF2B5EF4-FFF2-40B4-BE49-F238E27FC236}">
                  <a16:creationId xmlns:a16="http://schemas.microsoft.com/office/drawing/2014/main" id="{BAC93BC7-3248-D24B-AB5E-22E221B95E16}"/>
                </a:ext>
              </a:extLst>
            </p:cNvPr>
            <p:cNvSpPr/>
            <p:nvPr/>
          </p:nvSpPr>
          <p:spPr>
            <a:xfrm>
              <a:off x="8691147" y="2154628"/>
              <a:ext cx="2622175" cy="1260478"/>
            </a:xfrm>
            <a:prstGeom prst="triangle">
              <a:avLst>
                <a:gd name="adj" fmla="val 32906"/>
              </a:avLst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0" name="iŝľiḋé">
            <a:extLst>
              <a:ext uri="{FF2B5EF4-FFF2-40B4-BE49-F238E27FC236}">
                <a16:creationId xmlns:a16="http://schemas.microsoft.com/office/drawing/2014/main" id="{B851CCF8-5EB8-A848-B854-DBD324B1225A}"/>
              </a:ext>
            </a:extLst>
          </p:cNvPr>
          <p:cNvSpPr txBox="1"/>
          <p:nvPr/>
        </p:nvSpPr>
        <p:spPr>
          <a:xfrm>
            <a:off x="2540335" y="2244768"/>
            <a:ext cx="3948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</a:rPr>
              <a:t>海伦公式</a:t>
            </a:r>
            <a:endParaRPr lang="en-US" altLang="zh-CN" sz="2400" b="1" dirty="0">
              <a:solidFill>
                <a:srgbClr val="FF0000"/>
              </a:solidFill>
            </a:endParaRPr>
          </a:p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——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îṥḷîḍê">
                <a:extLst>
                  <a:ext uri="{FF2B5EF4-FFF2-40B4-BE49-F238E27FC236}">
                    <a16:creationId xmlns:a16="http://schemas.microsoft.com/office/drawing/2014/main" id="{E47F6AD5-EB30-BC4A-A1C5-EBD588FE04D0}"/>
                  </a:ext>
                </a:extLst>
              </p:cNvPr>
              <p:cNvSpPr txBox="1"/>
              <p:nvPr/>
            </p:nvSpPr>
            <p:spPr>
              <a:xfrm>
                <a:off x="2540335" y="3182817"/>
                <a:ext cx="3671174" cy="1600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l"/>
                </a:pPr>
                <a:r>
                  <a:rPr lang="en-US" altLang="zh-CN" sz="1600" b="1" dirty="0"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rPr>
                  <a:t> </a:t>
                </a:r>
                <a:r>
                  <a:rPr lang="en-US" altLang="zh-CN" sz="1600" b="1" dirty="0">
                    <a:solidFill>
                      <a:schemeClr val="tx1">
                        <a:alpha val="50000"/>
                      </a:schemeClr>
                    </a:solidFill>
                  </a:rPr>
                  <a:t>s                             </a:t>
                </a:r>
                <a:r>
                  <a:rPr lang="zh-CN" altLang="en-US" sz="1600" b="1" dirty="0">
                    <a:solidFill>
                      <a:schemeClr val="tx1">
                        <a:alpha val="50000"/>
                      </a:schemeClr>
                    </a:solidFill>
                  </a:rPr>
                  <a:t>面积</a:t>
                </a:r>
                <a:endParaRPr lang="en-US" altLang="zh-CN" sz="1600" b="1" dirty="0">
                  <a:solidFill>
                    <a:schemeClr val="tx1">
                      <a:alpha val="50000"/>
                    </a:schemeClr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l"/>
                </a:pPr>
                <a:r>
                  <a:rPr lang="en-US" altLang="zh-CN" sz="1600" b="1" dirty="0">
                    <a:solidFill>
                      <a:schemeClr val="tx1">
                        <a:alpha val="50000"/>
                      </a:schemeClr>
                    </a:solidFill>
                  </a:rPr>
                  <a:t> a b c                       </a:t>
                </a:r>
                <a:r>
                  <a:rPr lang="zh-CN" altLang="en-US" sz="1600" b="1" dirty="0">
                    <a:solidFill>
                      <a:schemeClr val="tx1">
                        <a:alpha val="50000"/>
                      </a:schemeClr>
                    </a:solidFill>
                  </a:rPr>
                  <a:t>三条边</a:t>
                </a:r>
                <a:endParaRPr lang="en-US" altLang="zh-CN" sz="1600" b="1" dirty="0">
                  <a:solidFill>
                    <a:schemeClr val="tx1">
                      <a:alpha val="50000"/>
                    </a:schemeClr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l"/>
                </a:pPr>
                <a:r>
                  <a:rPr lang="en-US" altLang="zh-CN" sz="1600" b="1" dirty="0">
                    <a:solidFill>
                      <a:schemeClr val="tx1">
                        <a:alpha val="50000"/>
                      </a:schemeClr>
                    </a:solidFill>
                  </a:rPr>
                  <a:t> p = (a + b + c) / 2   </a:t>
                </a:r>
                <a:r>
                  <a:rPr lang="zh-CN" altLang="en-US" sz="1600" b="1" dirty="0">
                    <a:solidFill>
                      <a:schemeClr val="tx1">
                        <a:alpha val="50000"/>
                      </a:schemeClr>
                    </a:solidFill>
                  </a:rPr>
                  <a:t>半周长</a:t>
                </a:r>
                <a:endParaRPr lang="en-US" altLang="zh-CN" sz="1600" b="1" dirty="0">
                  <a:solidFill>
                    <a:schemeClr val="tx1">
                      <a:alpha val="50000"/>
                    </a:schemeClr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l"/>
                </a:pPr>
                <a:r>
                  <a:rPr lang="en-US" altLang="zh-CN" sz="1600" dirty="0"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rPr>
                  <a:t> </a:t>
                </a:r>
                <a:r>
                  <a:rPr lang="en-US" altLang="zh-CN" sz="1600" b="1" dirty="0">
                    <a:solidFill>
                      <a:srgbClr val="FF0000">
                        <a:alpha val="50000"/>
                      </a:srgbClr>
                    </a:solidFill>
                  </a:rPr>
                  <a:t>s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CN" sz="1600" b="1" i="1" smtClean="0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𝒑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𝒑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𝒂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)(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𝒑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𝒃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)(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𝒑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𝒄</m:t>
                        </m:r>
                        <m:r>
                          <a:rPr lang="en-US" altLang="zh-CN" sz="1600" b="1" i="1">
                            <a:solidFill>
                              <a:srgbClr val="FF0000">
                                <a:alpha val="50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rad>
                  </m:oMath>
                </a14:m>
                <a:endParaRPr lang="en-US" altLang="zh-CN" sz="1600" b="1" dirty="0">
                  <a:solidFill>
                    <a:srgbClr val="FF0000">
                      <a:alpha val="50000"/>
                    </a:srgbClr>
                  </a:solidFill>
                </a:endParaRPr>
              </a:p>
            </p:txBody>
          </p:sp>
        </mc:Choice>
        <mc:Fallback>
          <p:sp>
            <p:nvSpPr>
              <p:cNvPr id="51" name="îṥḷîḍê">
                <a:extLst>
                  <a:ext uri="{FF2B5EF4-FFF2-40B4-BE49-F238E27FC236}">
                    <a16:creationId xmlns:a16="http://schemas.microsoft.com/office/drawing/2014/main" id="{E47F6AD5-EB30-BC4A-A1C5-EBD588FE04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0335" y="3182817"/>
                <a:ext cx="3671174" cy="1600118"/>
              </a:xfrm>
              <a:prstGeom prst="rect">
                <a:avLst/>
              </a:prstGeom>
              <a:blipFill>
                <a:blip r:embed="rId4"/>
                <a:stretch>
                  <a:fillRect l="-1034" b="-393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22875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3546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762539" y="1490659"/>
            <a:ext cx="10336070" cy="80254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629998" y="1078301"/>
            <a:ext cx="856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海伦公式（</a:t>
            </a:r>
            <a:r>
              <a:rPr kumimoji="1" lang="en" altLang="zh-CN" sz="2400" b="1" dirty="0">
                <a:solidFill>
                  <a:srgbClr val="6E2465"/>
                </a:solidFill>
              </a:rPr>
              <a:t>Heron</a:t>
            </a:r>
            <a:r>
              <a:rPr kumimoji="1" lang="en-US" altLang="zh-CN" sz="2400" b="1" dirty="0">
                <a:solidFill>
                  <a:srgbClr val="6E2465"/>
                </a:solidFill>
              </a:rPr>
              <a:t>'</a:t>
            </a:r>
            <a:r>
              <a:rPr kumimoji="1" lang="en" altLang="zh-CN" sz="2400" b="1" dirty="0">
                <a:solidFill>
                  <a:srgbClr val="6E2465"/>
                </a:solidFill>
              </a:rPr>
              <a:t>s formula</a:t>
            </a:r>
            <a:r>
              <a:rPr kumimoji="1" lang="zh-CN" altLang="en-US" sz="2400" b="1" dirty="0">
                <a:solidFill>
                  <a:srgbClr val="6E2465"/>
                </a:solidFill>
              </a:rPr>
              <a:t>）求解三角形的面积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5C4F6A-735D-F846-B44B-589C3568A199}"/>
              </a:ext>
            </a:extLst>
          </p:cNvPr>
          <p:cNvSpPr txBox="1"/>
          <p:nvPr/>
        </p:nvSpPr>
        <p:spPr>
          <a:xfrm>
            <a:off x="4634609" y="2742912"/>
            <a:ext cx="689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585AA13-E341-0A41-A29B-1CD0B55230F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62539" y="1570913"/>
            <a:ext cx="10129346" cy="462105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C413136-9FDF-EE45-A51B-581FD887E7C9}"/>
              </a:ext>
            </a:extLst>
          </p:cNvPr>
          <p:cNvSpPr txBox="1"/>
          <p:nvPr/>
        </p:nvSpPr>
        <p:spPr>
          <a:xfrm>
            <a:off x="2225526" y="6250686"/>
            <a:ext cx="8608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" sz="1400" dirty="0"/>
              <a:t>来源</a:t>
            </a:r>
            <a:r>
              <a:rPr kumimoji="1" lang="en-US" altLang="zh-CN" sz="1400" dirty="0"/>
              <a:t>: </a:t>
            </a:r>
            <a:r>
              <a:rPr kumimoji="1" lang="en" altLang="zh-CN" sz="1400" dirty="0"/>
              <a:t>https://</a:t>
            </a:r>
            <a:r>
              <a:rPr kumimoji="1" lang="en" altLang="zh-CN" sz="1400" dirty="0" err="1"/>
              <a:t>baike.baidu.com</a:t>
            </a:r>
            <a:r>
              <a:rPr kumimoji="1" lang="en" altLang="zh-CN" sz="1400" dirty="0"/>
              <a:t>/item/%E6%B5%B7%E4%BC%A6%E5%85%AC%E5%BC%8F</a:t>
            </a:r>
            <a:endParaRPr kumimoji="1" lang="zh-CN" altLang="en-US" sz="1400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855CB5B2-53FD-DA4B-87FD-12CC478FC302}"/>
              </a:ext>
            </a:extLst>
          </p:cNvPr>
          <p:cNvSpPr/>
          <p:nvPr/>
        </p:nvSpPr>
        <p:spPr>
          <a:xfrm>
            <a:off x="2118167" y="3800154"/>
            <a:ext cx="3977833" cy="73712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6394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530580" y="12674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  <a:r>
              <a:rPr kumimoji="1" lang="en-US" altLang="zh-CN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——</a:t>
            </a:r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海伦公式（证明）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A58B6DB-4498-4E4E-954C-9013093DA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3963" y="976535"/>
            <a:ext cx="7739372" cy="5846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5C4F6A-735D-F846-B44B-589C3568A199}"/>
              </a:ext>
            </a:extLst>
          </p:cNvPr>
          <p:cNvSpPr txBox="1"/>
          <p:nvPr/>
        </p:nvSpPr>
        <p:spPr>
          <a:xfrm>
            <a:off x="4634609" y="2742912"/>
            <a:ext cx="689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C413136-9FDF-EE45-A51B-581FD887E7C9}"/>
              </a:ext>
            </a:extLst>
          </p:cNvPr>
          <p:cNvSpPr txBox="1"/>
          <p:nvPr/>
        </p:nvSpPr>
        <p:spPr>
          <a:xfrm>
            <a:off x="4824821" y="6588752"/>
            <a:ext cx="8608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" sz="1400" dirty="0"/>
              <a:t>来源</a:t>
            </a:r>
            <a:r>
              <a:rPr kumimoji="1" lang="en-US" altLang="zh-CN" sz="1400" dirty="0"/>
              <a:t>: </a:t>
            </a:r>
            <a:r>
              <a:rPr kumimoji="1" lang="en" altLang="zh-CN" sz="1400" dirty="0"/>
              <a:t>http://</a:t>
            </a:r>
            <a:r>
              <a:rPr kumimoji="1" lang="en" altLang="zh-CN" sz="1400" dirty="0" err="1"/>
              <a:t>www.dianyongqi.com</a:t>
            </a:r>
            <a:r>
              <a:rPr kumimoji="1" lang="en" altLang="zh-CN" sz="1400" dirty="0"/>
              <a:t>/</a:t>
            </a:r>
            <a:r>
              <a:rPr kumimoji="1" lang="en" altLang="zh-CN" sz="1400" dirty="0" err="1"/>
              <a:t>zb_users</a:t>
            </a:r>
            <a:r>
              <a:rPr kumimoji="1" lang="en" altLang="zh-CN" sz="1400" dirty="0"/>
              <a:t>/upload/2020/01/202001071578377861734461.jpg</a:t>
            </a:r>
            <a:endParaRPr kumimoji="1" lang="zh-CN" altLang="en-US" sz="1400" dirty="0"/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D3263CEB-CBD8-6243-8825-3A4AAEB9DF3B}"/>
              </a:ext>
            </a:extLst>
          </p:cNvPr>
          <p:cNvSpPr/>
          <p:nvPr/>
        </p:nvSpPr>
        <p:spPr>
          <a:xfrm>
            <a:off x="1840374" y="2469064"/>
            <a:ext cx="3977833" cy="73712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13C2419-1E89-1942-BC5C-4139801B5EFE}"/>
              </a:ext>
            </a:extLst>
          </p:cNvPr>
          <p:cNvSpPr txBox="1"/>
          <p:nvPr/>
        </p:nvSpPr>
        <p:spPr>
          <a:xfrm>
            <a:off x="3690496" y="2676764"/>
            <a:ext cx="2351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勾股定理</a:t>
            </a:r>
            <a:r>
              <a:rPr kumimoji="1" lang="zh-CN" altLang="en-US" dirty="0"/>
              <a:t>化简</a:t>
            </a:r>
          </a:p>
        </p:txBody>
      </p:sp>
    </p:spTree>
    <p:extLst>
      <p:ext uri="{BB962C8B-B14F-4D97-AF65-F5344CB8AC3E}">
        <p14:creationId xmlns:p14="http://schemas.microsoft.com/office/powerpoint/2010/main" val="3591126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48772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588917" y="1386484"/>
            <a:ext cx="10642232" cy="0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629998" y="974126"/>
            <a:ext cx="856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海伦公式（</a:t>
            </a:r>
            <a:r>
              <a:rPr kumimoji="1" lang="en" altLang="zh-CN" sz="2400" b="1" dirty="0">
                <a:solidFill>
                  <a:srgbClr val="6E2465"/>
                </a:solidFill>
              </a:rPr>
              <a:t>Heron</a:t>
            </a:r>
            <a:r>
              <a:rPr kumimoji="1" lang="en-US" altLang="zh-CN" sz="2400" b="1" dirty="0">
                <a:solidFill>
                  <a:srgbClr val="6E2465"/>
                </a:solidFill>
              </a:rPr>
              <a:t>'</a:t>
            </a:r>
            <a:r>
              <a:rPr kumimoji="1" lang="en" altLang="zh-CN" sz="2400" b="1" dirty="0">
                <a:solidFill>
                  <a:srgbClr val="6E2465"/>
                </a:solidFill>
              </a:rPr>
              <a:t>s formula</a:t>
            </a:r>
            <a:r>
              <a:rPr kumimoji="1" lang="zh-CN" altLang="en-US" sz="2400" b="1" dirty="0">
                <a:solidFill>
                  <a:srgbClr val="6E2465"/>
                </a:solidFill>
              </a:rPr>
              <a:t>）求解三角形的面积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42C7274-FAC9-7244-97CB-5EB5178F9698}"/>
              </a:ext>
            </a:extLst>
          </p:cNvPr>
          <p:cNvGrpSpPr/>
          <p:nvPr/>
        </p:nvGrpSpPr>
        <p:grpSpPr>
          <a:xfrm>
            <a:off x="1849147" y="1471257"/>
            <a:ext cx="3938142" cy="5183969"/>
            <a:chOff x="7966762" y="1674031"/>
            <a:chExt cx="3938142" cy="5183969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71FB37C-0446-504C-A8FD-5BDD6971FD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harpenSoften amount="50000"/>
                      </a14:imgEffect>
                      <a14:imgEffect>
                        <a14:colorTemperature colorTemp="5900"/>
                      </a14:imgEffect>
                      <a14:imgEffect>
                        <a14:saturation sat="33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</a:extLst>
            </a:blip>
            <a:srcRect t="3816" r="-1742" b="5792"/>
            <a:stretch/>
          </p:blipFill>
          <p:spPr>
            <a:xfrm>
              <a:off x="8483424" y="1674031"/>
              <a:ext cx="3421480" cy="5183969"/>
            </a:xfrm>
            <a:prstGeom prst="rect">
              <a:avLst/>
            </a:prstGeom>
          </p:spPr>
        </p:pic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2DA37A4-ED72-8549-A34F-553717D19435}"/>
                </a:ext>
              </a:extLst>
            </p:cNvPr>
            <p:cNvSpPr txBox="1"/>
            <p:nvPr/>
          </p:nvSpPr>
          <p:spPr>
            <a:xfrm>
              <a:off x="8444275" y="1852603"/>
              <a:ext cx="95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做饭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D5C9E02-A2BB-7144-9AAE-8EB029AD22A8}"/>
                </a:ext>
              </a:extLst>
            </p:cNvPr>
            <p:cNvSpPr txBox="1"/>
            <p:nvPr/>
          </p:nvSpPr>
          <p:spPr>
            <a:xfrm>
              <a:off x="8127424" y="2544971"/>
              <a:ext cx="95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食材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0B36ACC5-CA32-FC4B-93FC-C0F0AD2C8BA9}"/>
                </a:ext>
              </a:extLst>
            </p:cNvPr>
            <p:cNvSpPr txBox="1"/>
            <p:nvPr/>
          </p:nvSpPr>
          <p:spPr>
            <a:xfrm>
              <a:off x="7978821" y="3335400"/>
              <a:ext cx="95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加工</a:t>
              </a:r>
              <a:r>
                <a:rPr kumimoji="1" lang="en-US" altLang="zh-CN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1</a:t>
              </a:r>
              <a:endParaRPr kumimoji="1" lang="zh-CN" altLang="en-US" dirty="0">
                <a:solidFill>
                  <a:srgbClr val="FF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E4B7FDE-3143-9F49-A350-77E91EEC341A}"/>
                </a:ext>
              </a:extLst>
            </p:cNvPr>
            <p:cNvSpPr txBox="1"/>
            <p:nvPr/>
          </p:nvSpPr>
          <p:spPr>
            <a:xfrm>
              <a:off x="7966762" y="4152214"/>
              <a:ext cx="95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加工</a:t>
              </a:r>
              <a:r>
                <a:rPr kumimoji="1" lang="en-US" altLang="zh-CN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2</a:t>
              </a:r>
              <a:endParaRPr kumimoji="1" lang="zh-CN" altLang="en-US" dirty="0">
                <a:solidFill>
                  <a:srgbClr val="FF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07F689C3-5FB1-1C40-BAD8-0209E9A54E85}"/>
                </a:ext>
              </a:extLst>
            </p:cNvPr>
            <p:cNvSpPr txBox="1"/>
            <p:nvPr/>
          </p:nvSpPr>
          <p:spPr>
            <a:xfrm>
              <a:off x="7966762" y="4912034"/>
              <a:ext cx="95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成品</a:t>
              </a:r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1FA2A9BE-EAC8-B440-8D59-E34AE959E67F}"/>
              </a:ext>
            </a:extLst>
          </p:cNvPr>
          <p:cNvSpPr/>
          <p:nvPr/>
        </p:nvSpPr>
        <p:spPr>
          <a:xfrm>
            <a:off x="2558931" y="2976212"/>
            <a:ext cx="2672826" cy="54385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DFC3CEC-7DFE-2B4F-9F50-36DAAEDF7976}"/>
              </a:ext>
            </a:extLst>
          </p:cNvPr>
          <p:cNvSpPr txBox="1"/>
          <p:nvPr/>
        </p:nvSpPr>
        <p:spPr>
          <a:xfrm>
            <a:off x="6528122" y="1649829"/>
            <a:ext cx="43173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1.</a:t>
            </a:r>
            <a:r>
              <a:rPr kumimoji="1" lang="zh-CN" altLang="en-US" sz="2800" dirty="0"/>
              <a:t>输入边长</a:t>
            </a:r>
            <a:r>
              <a:rPr kumimoji="1" lang="en-US" altLang="zh-CN" sz="2800" dirty="0" err="1"/>
              <a:t>a,b,c</a:t>
            </a:r>
            <a:endParaRPr kumimoji="1" lang="en-US" altLang="zh-CN" sz="2800" dirty="0"/>
          </a:p>
          <a:p>
            <a:r>
              <a:rPr kumimoji="1" lang="en-US" altLang="zh-CN" sz="2800" dirty="0"/>
              <a:t>2.</a:t>
            </a:r>
            <a:r>
              <a:rPr kumimoji="1" lang="zh-CN" altLang="en-US" sz="2800" dirty="0"/>
              <a:t>计算</a:t>
            </a:r>
            <a:r>
              <a:rPr kumimoji="1" lang="en-US" altLang="zh-CN" sz="2800" dirty="0"/>
              <a:t>p</a:t>
            </a:r>
          </a:p>
          <a:p>
            <a:r>
              <a:rPr kumimoji="1" lang="en-US" altLang="zh-CN" sz="2800" dirty="0"/>
              <a:t>3.</a:t>
            </a:r>
            <a:r>
              <a:rPr kumimoji="1" lang="zh-CN" altLang="en-US" sz="2800" dirty="0"/>
              <a:t>计算面积</a:t>
            </a:r>
            <a:r>
              <a:rPr kumimoji="1" lang="en-US" altLang="zh-CN" sz="2800" dirty="0"/>
              <a:t>s</a:t>
            </a:r>
          </a:p>
          <a:p>
            <a:r>
              <a:rPr kumimoji="1" lang="en-US" altLang="zh-CN" sz="2800" dirty="0"/>
              <a:t>4.</a:t>
            </a:r>
            <a:r>
              <a:rPr kumimoji="1" lang="zh-CN" altLang="en-US" sz="2800" dirty="0"/>
              <a:t>输出面积</a:t>
            </a:r>
            <a:endParaRPr kumimoji="1"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687406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48772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kumimoji="1" lang="zh-CN" altLang="zh-CN" sz="2000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588917" y="1386484"/>
            <a:ext cx="10642232" cy="0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629998" y="974126"/>
            <a:ext cx="856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海伦公式（</a:t>
            </a:r>
            <a:r>
              <a:rPr kumimoji="1" lang="en" altLang="zh-CN" sz="2400" b="1" dirty="0">
                <a:solidFill>
                  <a:srgbClr val="6E2465"/>
                </a:solidFill>
              </a:rPr>
              <a:t>Heron</a:t>
            </a:r>
            <a:r>
              <a:rPr kumimoji="1" lang="en-US" altLang="zh-CN" sz="2400" b="1" dirty="0">
                <a:solidFill>
                  <a:srgbClr val="6E2465"/>
                </a:solidFill>
              </a:rPr>
              <a:t>'</a:t>
            </a:r>
            <a:r>
              <a:rPr kumimoji="1" lang="en" altLang="zh-CN" sz="2400" b="1" dirty="0">
                <a:solidFill>
                  <a:srgbClr val="6E2465"/>
                </a:solidFill>
              </a:rPr>
              <a:t>s formula</a:t>
            </a:r>
            <a:r>
              <a:rPr kumimoji="1" lang="zh-CN" altLang="en-US" sz="2400" b="1" dirty="0">
                <a:solidFill>
                  <a:srgbClr val="6E2465"/>
                </a:solidFill>
              </a:rPr>
              <a:t>）求解三角形的面积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DFC3CEC-7DFE-2B4F-9F50-36DAAEDF7976}"/>
              </a:ext>
            </a:extLst>
          </p:cNvPr>
          <p:cNvSpPr txBox="1"/>
          <p:nvPr/>
        </p:nvSpPr>
        <p:spPr>
          <a:xfrm>
            <a:off x="1784244" y="1466155"/>
            <a:ext cx="89645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1.</a:t>
            </a:r>
            <a:r>
              <a:rPr kumimoji="1" lang="zh-CN" altLang="en-US" sz="2400" dirty="0"/>
              <a:t>输入边长</a:t>
            </a:r>
            <a:r>
              <a:rPr kumimoji="1" lang="en-US" altLang="zh-CN" sz="2400" dirty="0"/>
              <a:t>(edge)</a:t>
            </a:r>
            <a:r>
              <a:rPr kumimoji="1" lang="zh-CN" altLang="en-US" sz="2400" dirty="0"/>
              <a:t>  </a:t>
            </a:r>
            <a:r>
              <a:rPr kumimoji="1" lang="en-US" altLang="zh-CN" sz="2400" dirty="0" err="1"/>
              <a:t>a,b,c</a:t>
            </a:r>
            <a:endParaRPr kumimoji="1" lang="en-US" altLang="zh-CN" sz="2400" dirty="0"/>
          </a:p>
          <a:p>
            <a:r>
              <a:rPr kumimoji="1" lang="en-US" altLang="zh-CN" sz="2400" dirty="0"/>
              <a:t>2.</a:t>
            </a:r>
            <a:r>
              <a:rPr kumimoji="1" lang="zh-CN" altLang="en-US" sz="2400" dirty="0"/>
              <a:t>计算半周长（</a:t>
            </a:r>
            <a:r>
              <a:rPr kumimoji="1" lang="en-US" altLang="zh-CN" sz="2400" dirty="0" err="1"/>
              <a:t>semiperimeter</a:t>
            </a:r>
            <a:r>
              <a:rPr kumimoji="1" lang="zh-CN" altLang="en-US" sz="2400" dirty="0"/>
              <a:t>）</a:t>
            </a:r>
            <a:endParaRPr kumimoji="1" lang="en-US" altLang="zh-CN" sz="2400" dirty="0"/>
          </a:p>
          <a:p>
            <a:r>
              <a:rPr lang="en" altLang="zh-CN" sz="1600" dirty="0"/>
              <a:t>semi—</a:t>
            </a:r>
            <a:r>
              <a:rPr lang="zh-CN" altLang="en-US" sz="1600" dirty="0"/>
              <a:t>半  半导体 </a:t>
            </a:r>
            <a:r>
              <a:rPr lang="en" altLang="zh-CN" sz="1600" dirty="0"/>
              <a:t>semiconductor</a:t>
            </a:r>
            <a:r>
              <a:rPr lang="zh-CN" altLang="en" sz="1600" dirty="0"/>
              <a:t>；</a:t>
            </a:r>
            <a:r>
              <a:rPr lang="en" altLang="zh-CN" sz="1600" dirty="0"/>
              <a:t>peri-</a:t>
            </a:r>
            <a:r>
              <a:rPr lang="zh-CN" altLang="en-US" sz="1600" dirty="0"/>
              <a:t>有</a:t>
            </a:r>
            <a:r>
              <a:rPr lang="en" altLang="zh-CN" sz="1600" dirty="0"/>
              <a:t>around</a:t>
            </a:r>
            <a:r>
              <a:rPr lang="zh-CN" altLang="en-US" sz="1600" dirty="0"/>
              <a:t>的意思，边缘、周长；</a:t>
            </a:r>
            <a:endParaRPr kumimoji="1" lang="en-US" altLang="zh-CN" sz="2400" dirty="0"/>
          </a:p>
          <a:p>
            <a:r>
              <a:rPr kumimoji="1" lang="en-US" altLang="zh-CN" sz="2400" dirty="0"/>
              <a:t>3.</a:t>
            </a:r>
            <a:r>
              <a:rPr kumimoji="1" lang="zh-CN" altLang="en-US" sz="2400" dirty="0"/>
              <a:t>计算面积 （</a:t>
            </a:r>
            <a:r>
              <a:rPr kumimoji="1" lang="en-US" altLang="zh-CN" sz="2400" dirty="0"/>
              <a:t>area</a:t>
            </a:r>
            <a:r>
              <a:rPr kumimoji="1" lang="zh-CN" altLang="en-US" sz="2400" dirty="0"/>
              <a:t>）</a:t>
            </a:r>
            <a:endParaRPr kumimoji="1" lang="en-US" altLang="zh-CN" sz="2400" dirty="0"/>
          </a:p>
          <a:p>
            <a:r>
              <a:rPr kumimoji="1" lang="en-US" altLang="zh-CN" sz="2400" dirty="0"/>
              <a:t>4.</a:t>
            </a:r>
            <a:r>
              <a:rPr kumimoji="1" lang="zh-CN" altLang="en-US" sz="2400" dirty="0"/>
              <a:t>输出面积</a:t>
            </a:r>
            <a:endParaRPr kumimoji="1" lang="en-US" altLang="zh-CN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D3E64A6-5FCA-C64C-8FD1-8608784708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94031" y="3520066"/>
            <a:ext cx="10437118" cy="286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05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48772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kumimoji="1" lang="zh-CN" altLang="zh-CN" sz="2000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A829E77-D2A6-064E-AEAB-684D6212626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1146" y="1050549"/>
            <a:ext cx="6995763" cy="525251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52B3202-3AF7-BC45-89F6-5BA755EA5D8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01218" y="2580723"/>
            <a:ext cx="3789744" cy="215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940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23300</TotalTime>
  <Words>2858</Words>
  <Application>Microsoft Macintosh PowerPoint</Application>
  <PresentationFormat>宽屏</PresentationFormat>
  <Paragraphs>237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等线 Light</vt:lpstr>
      <vt:lpstr>SimSun</vt:lpstr>
      <vt:lpstr>等线</vt:lpstr>
      <vt:lpstr>Arial</vt:lpstr>
      <vt:lpstr>Cambria Math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吴 铭英</dc:creator>
  <cp:lastModifiedBy>吴 铭英</cp:lastModifiedBy>
  <cp:revision>920</cp:revision>
  <cp:lastPrinted>2020-10-22T09:55:37Z</cp:lastPrinted>
  <dcterms:created xsi:type="dcterms:W3CDTF">2020-07-14T08:00:39Z</dcterms:created>
  <dcterms:modified xsi:type="dcterms:W3CDTF">2021-11-08T03:09:46Z</dcterms:modified>
</cp:coreProperties>
</file>